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Codec Pro ExtraBold" panose="020B0604020202020204" charset="0"/>
      <p:regular r:id="rId14"/>
    </p:embeddedFont>
    <p:embeddedFont>
      <p:font typeface="DM Sans" pitchFamily="2" charset="0"/>
      <p:regular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Inte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2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92150" y="260900"/>
            <a:ext cx="9778200" cy="9778200"/>
            <a:chOff x="0" y="0"/>
            <a:chExt cx="13037600" cy="13037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37565" cy="13037565"/>
            </a:xfrm>
            <a:custGeom>
              <a:avLst/>
              <a:gdLst/>
              <a:ahLst/>
              <a:cxnLst/>
              <a:rect l="l" t="t" r="r" b="b"/>
              <a:pathLst>
                <a:path w="13037565" h="13037565">
                  <a:moveTo>
                    <a:pt x="0" y="6518783"/>
                  </a:moveTo>
                  <a:cubicBezTo>
                    <a:pt x="0" y="2918587"/>
                    <a:pt x="2918587" y="0"/>
                    <a:pt x="6518783" y="0"/>
                  </a:cubicBezTo>
                  <a:cubicBezTo>
                    <a:pt x="10118978" y="0"/>
                    <a:pt x="13037565" y="2918587"/>
                    <a:pt x="13037565" y="6518783"/>
                  </a:cubicBezTo>
                  <a:cubicBezTo>
                    <a:pt x="13037565" y="10118978"/>
                    <a:pt x="10118978" y="13037565"/>
                    <a:pt x="6518783" y="13037565"/>
                  </a:cubicBezTo>
                  <a:cubicBezTo>
                    <a:pt x="2918587" y="13037565"/>
                    <a:pt x="0" y="10118979"/>
                    <a:pt x="0" y="6518783"/>
                  </a:cubicBezTo>
                  <a:close/>
                </a:path>
              </a:pathLst>
            </a:custGeom>
            <a:solidFill>
              <a:srgbClr val="E8E7E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73900" y="353664"/>
            <a:ext cx="15444900" cy="8187900"/>
            <a:chOff x="0" y="0"/>
            <a:chExt cx="20593200" cy="1091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93177" cy="10917174"/>
            </a:xfrm>
            <a:custGeom>
              <a:avLst/>
              <a:gdLst/>
              <a:ahLst/>
              <a:cxnLst/>
              <a:rect l="l" t="t" r="r" b="b"/>
              <a:pathLst>
                <a:path w="20593177" h="10917174">
                  <a:moveTo>
                    <a:pt x="25400" y="0"/>
                  </a:moveTo>
                  <a:lnTo>
                    <a:pt x="20567777" y="0"/>
                  </a:lnTo>
                  <a:cubicBezTo>
                    <a:pt x="20581747" y="0"/>
                    <a:pt x="20593177" y="11430"/>
                    <a:pt x="20593177" y="25400"/>
                  </a:cubicBezTo>
                  <a:lnTo>
                    <a:pt x="20593177" y="10891774"/>
                  </a:lnTo>
                  <a:cubicBezTo>
                    <a:pt x="20593177" y="10905744"/>
                    <a:pt x="20581747" y="10917174"/>
                    <a:pt x="20567777" y="10917174"/>
                  </a:cubicBezTo>
                  <a:lnTo>
                    <a:pt x="25400" y="10917174"/>
                  </a:lnTo>
                  <a:cubicBezTo>
                    <a:pt x="11430" y="10917174"/>
                    <a:pt x="0" y="10905744"/>
                    <a:pt x="0" y="1089177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0891774"/>
                  </a:lnTo>
                  <a:lnTo>
                    <a:pt x="25400" y="10891774"/>
                  </a:lnTo>
                  <a:lnTo>
                    <a:pt x="25400" y="10866374"/>
                  </a:lnTo>
                  <a:lnTo>
                    <a:pt x="20567777" y="10866374"/>
                  </a:lnTo>
                  <a:lnTo>
                    <a:pt x="20567777" y="10891774"/>
                  </a:lnTo>
                  <a:lnTo>
                    <a:pt x="20542377" y="10891774"/>
                  </a:lnTo>
                  <a:lnTo>
                    <a:pt x="20542377" y="25400"/>
                  </a:lnTo>
                  <a:lnTo>
                    <a:pt x="20567777" y="25400"/>
                  </a:lnTo>
                  <a:lnTo>
                    <a:pt x="20567777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AutoShape 6"/>
          <p:cNvSpPr/>
          <p:nvPr/>
        </p:nvSpPr>
        <p:spPr>
          <a:xfrm rot="5291726">
            <a:off x="849900" y="477525"/>
            <a:ext cx="1209900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rot="5291726">
            <a:off x="16256600" y="9792975"/>
            <a:ext cx="1209900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900518" y="1343934"/>
            <a:ext cx="14591665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33333"/>
                </a:solidFill>
                <a:latin typeface="Arimo Bold"/>
              </a:rPr>
              <a:t>Movie Descriptor</a:t>
            </a:r>
            <a:r>
              <a:rPr lang="en-US" sz="6000">
                <a:solidFill>
                  <a:srgbClr val="333333"/>
                </a:solidFill>
                <a:latin typeface="Arimo"/>
              </a:rPr>
              <a:t>:Film Accessibility for the Visually Impaired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11410" y="6309945"/>
            <a:ext cx="8099989" cy="11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sz="3790">
                <a:solidFill>
                  <a:srgbClr val="333333"/>
                </a:solidFill>
                <a:latin typeface="Arimo Bold"/>
              </a:rPr>
              <a:t>Project Advisor</a:t>
            </a:r>
            <a:r>
              <a:rPr lang="en-US" sz="3790">
                <a:solidFill>
                  <a:srgbClr val="333333"/>
                </a:solidFill>
                <a:latin typeface="Arimo"/>
              </a:rPr>
              <a:t>: Bhavik Gandhi</a:t>
            </a:r>
          </a:p>
          <a:p>
            <a:pPr algn="l">
              <a:lnSpc>
                <a:spcPts val="4548"/>
              </a:lnSpc>
            </a:pPr>
            <a:r>
              <a:rPr lang="en-US" sz="3790">
                <a:solidFill>
                  <a:srgbClr val="333333"/>
                </a:solidFill>
                <a:latin typeface="Arimo Bold"/>
              </a:rPr>
              <a:t>Project Co-ordinator</a:t>
            </a:r>
            <a:r>
              <a:rPr lang="en-US" sz="3790">
                <a:solidFill>
                  <a:srgbClr val="333333"/>
                </a:solidFill>
                <a:latin typeface="Arimo"/>
              </a:rPr>
              <a:t>: Stanley Chor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82729" y="3826629"/>
            <a:ext cx="9696960" cy="6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3"/>
              </a:lnSpc>
              <a:spcBef>
                <a:spcPct val="0"/>
              </a:spcBef>
            </a:pPr>
            <a:r>
              <a:rPr lang="en-US" sz="3553">
                <a:solidFill>
                  <a:srgbClr val="333333"/>
                </a:solidFill>
                <a:latin typeface="Arimo Bold"/>
              </a:rPr>
              <a:t>Group A12:</a:t>
            </a:r>
            <a:r>
              <a:rPr lang="en-US" sz="3553">
                <a:solidFill>
                  <a:srgbClr val="333333"/>
                </a:solidFill>
                <a:latin typeface="Arimo"/>
              </a:rPr>
              <a:t> The Story-Tellers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77053">
            <a:off x="3796856" y="-4113479"/>
            <a:ext cx="10694287" cy="18513959"/>
          </a:xfrm>
          <a:custGeom>
            <a:avLst/>
            <a:gdLst/>
            <a:ahLst/>
            <a:cxnLst/>
            <a:rect l="l" t="t" r="r" b="b"/>
            <a:pathLst>
              <a:path w="10694287" h="18513959">
                <a:moveTo>
                  <a:pt x="10694288" y="230552"/>
                </a:moveTo>
                <a:lnTo>
                  <a:pt x="10284416" y="18513958"/>
                </a:lnTo>
                <a:lnTo>
                  <a:pt x="0" y="18283406"/>
                </a:lnTo>
                <a:lnTo>
                  <a:pt x="409872" y="0"/>
                </a:lnTo>
                <a:lnTo>
                  <a:pt x="10694288" y="230552"/>
                </a:lnTo>
                <a:close/>
              </a:path>
            </a:pathLst>
          </a:custGeom>
          <a:blipFill>
            <a:blip r:embed="rId2"/>
            <a:stretch>
              <a:fillRect l="-14920" r="-1492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15096" y="2294765"/>
            <a:ext cx="1380286" cy="1581599"/>
            <a:chOff x="0" y="0"/>
            <a:chExt cx="755054" cy="8651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5054" cy="865178"/>
            </a:xfrm>
            <a:custGeom>
              <a:avLst/>
              <a:gdLst/>
              <a:ahLst/>
              <a:cxnLst/>
              <a:rect l="l" t="t" r="r" b="b"/>
              <a:pathLst>
                <a:path w="755054" h="865178">
                  <a:moveTo>
                    <a:pt x="0" y="0"/>
                  </a:moveTo>
                  <a:lnTo>
                    <a:pt x="755054" y="0"/>
                  </a:lnTo>
                  <a:lnTo>
                    <a:pt x="755054" y="865178"/>
                  </a:lnTo>
                  <a:lnTo>
                    <a:pt x="0" y="865178"/>
                  </a:lnTo>
                  <a:close/>
                </a:path>
              </a:pathLst>
            </a:custGeom>
            <a:solidFill>
              <a:srgbClr val="1A1712"/>
            </a:solidFill>
            <a:ln w="9525" cap="sq">
              <a:solidFill>
                <a:srgbClr val="F2F2F2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55054" cy="912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5096" y="2294765"/>
            <a:ext cx="1380286" cy="1581219"/>
            <a:chOff x="0" y="0"/>
            <a:chExt cx="1840382" cy="210829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610" r="610"/>
            <a:stretch>
              <a:fillRect/>
            </a:stretch>
          </p:blipFill>
          <p:spPr>
            <a:xfrm>
              <a:off x="0" y="0"/>
              <a:ext cx="1840382" cy="210829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69713" y="4251245"/>
            <a:ext cx="1471052" cy="1471052"/>
            <a:chOff x="0" y="0"/>
            <a:chExt cx="1961402" cy="196140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6090" r="6090"/>
            <a:stretch>
              <a:fillRect/>
            </a:stretch>
          </p:blipFill>
          <p:spPr>
            <a:xfrm>
              <a:off x="0" y="0"/>
              <a:ext cx="1961402" cy="196140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9295093" y="2348589"/>
            <a:ext cx="1604030" cy="1604408"/>
            <a:chOff x="0" y="0"/>
            <a:chExt cx="877448" cy="8776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7448" cy="877655"/>
            </a:xfrm>
            <a:custGeom>
              <a:avLst/>
              <a:gdLst/>
              <a:ahLst/>
              <a:cxnLst/>
              <a:rect l="l" t="t" r="r" b="b"/>
              <a:pathLst>
                <a:path w="877448" h="877655">
                  <a:moveTo>
                    <a:pt x="0" y="0"/>
                  </a:moveTo>
                  <a:lnTo>
                    <a:pt x="877448" y="0"/>
                  </a:lnTo>
                  <a:lnTo>
                    <a:pt x="877448" y="877655"/>
                  </a:lnTo>
                  <a:lnTo>
                    <a:pt x="0" y="877655"/>
                  </a:lnTo>
                  <a:close/>
                </a:path>
              </a:pathLst>
            </a:custGeom>
            <a:solidFill>
              <a:srgbClr val="1A1712"/>
            </a:solidFill>
            <a:ln w="9525" cap="sq">
              <a:solidFill>
                <a:srgbClr val="F2F2F2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77448" cy="925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52243" y="2405313"/>
            <a:ext cx="1471052" cy="1471052"/>
            <a:chOff x="0" y="0"/>
            <a:chExt cx="1961402" cy="196140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t="21875" b="21875"/>
            <a:stretch>
              <a:fillRect/>
            </a:stretch>
          </p:blipFill>
          <p:spPr>
            <a:xfrm>
              <a:off x="0" y="0"/>
              <a:ext cx="1961402" cy="1961402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9295279" y="4251245"/>
            <a:ext cx="1604030" cy="1604408"/>
            <a:chOff x="0" y="0"/>
            <a:chExt cx="877448" cy="8776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7448" cy="877655"/>
            </a:xfrm>
            <a:custGeom>
              <a:avLst/>
              <a:gdLst/>
              <a:ahLst/>
              <a:cxnLst/>
              <a:rect l="l" t="t" r="r" b="b"/>
              <a:pathLst>
                <a:path w="877448" h="877655">
                  <a:moveTo>
                    <a:pt x="0" y="0"/>
                  </a:moveTo>
                  <a:lnTo>
                    <a:pt x="877448" y="0"/>
                  </a:lnTo>
                  <a:lnTo>
                    <a:pt x="877448" y="877655"/>
                  </a:lnTo>
                  <a:lnTo>
                    <a:pt x="0" y="877655"/>
                  </a:lnTo>
                  <a:close/>
                </a:path>
              </a:pathLst>
            </a:custGeom>
            <a:solidFill>
              <a:srgbClr val="1A1712"/>
            </a:solidFill>
            <a:ln w="9525" cap="sq">
              <a:solidFill>
                <a:srgbClr val="F2F2F2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77448" cy="925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5189" y="8409716"/>
            <a:ext cx="1471052" cy="1471052"/>
            <a:chOff x="0" y="0"/>
            <a:chExt cx="1961402" cy="1961402"/>
          </a:xfrm>
        </p:grpSpPr>
        <p:sp>
          <p:nvSpPr>
            <p:cNvPr id="19" name="AutoShape 19"/>
            <p:cNvSpPr/>
            <p:nvPr/>
          </p:nvSpPr>
          <p:spPr>
            <a:xfrm>
              <a:off x="0" y="0"/>
              <a:ext cx="1961402" cy="1961402"/>
            </a:xfrm>
            <a:prstGeom prst="rect">
              <a:avLst/>
            </a:prstGeom>
            <a:solidFill>
              <a:srgbClr val="1A171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78567" y="8365042"/>
            <a:ext cx="1504296" cy="1560401"/>
            <a:chOff x="0" y="0"/>
            <a:chExt cx="2005728" cy="2080534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 t="21701" b="21701"/>
            <a:stretch>
              <a:fillRect/>
            </a:stretch>
          </p:blipFill>
          <p:spPr>
            <a:xfrm>
              <a:off x="0" y="0"/>
              <a:ext cx="2005728" cy="2080534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352243" y="4284584"/>
            <a:ext cx="1471052" cy="1537730"/>
            <a:chOff x="0" y="0"/>
            <a:chExt cx="1961402" cy="2050306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/>
            <a:srcRect l="807" r="807"/>
            <a:stretch>
              <a:fillRect/>
            </a:stretch>
          </p:blipFill>
          <p:spPr>
            <a:xfrm>
              <a:off x="0" y="0"/>
              <a:ext cx="1961402" cy="2050306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9276229" y="6329062"/>
            <a:ext cx="1547066" cy="1550883"/>
            <a:chOff x="0" y="0"/>
            <a:chExt cx="2062754" cy="2067843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8"/>
            <a:srcRect l="2208" r="2208"/>
            <a:stretch>
              <a:fillRect/>
            </a:stretch>
          </p:blipFill>
          <p:spPr>
            <a:xfrm>
              <a:off x="0" y="0"/>
              <a:ext cx="2062754" cy="2067843"/>
            </a:xfrm>
            <a:prstGeom prst="rect">
              <a:avLst/>
            </a:prstGeom>
          </p:spPr>
        </p:pic>
      </p:grpSp>
      <p:sp>
        <p:nvSpPr>
          <p:cNvPr id="26" name="Freeform 26"/>
          <p:cNvSpPr/>
          <p:nvPr/>
        </p:nvSpPr>
        <p:spPr>
          <a:xfrm>
            <a:off x="998841" y="6358288"/>
            <a:ext cx="1612796" cy="1482114"/>
          </a:xfrm>
          <a:custGeom>
            <a:avLst/>
            <a:gdLst/>
            <a:ahLst/>
            <a:cxnLst/>
            <a:rect l="l" t="t" r="r" b="b"/>
            <a:pathLst>
              <a:path w="1612796" h="1482114">
                <a:moveTo>
                  <a:pt x="0" y="0"/>
                </a:moveTo>
                <a:lnTo>
                  <a:pt x="1612796" y="0"/>
                </a:lnTo>
                <a:lnTo>
                  <a:pt x="1612796" y="1482114"/>
                </a:lnTo>
                <a:lnTo>
                  <a:pt x="0" y="14821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5160" b="-99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2836682" y="2339064"/>
            <a:ext cx="5924010" cy="49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7"/>
              </a:lnSpc>
              <a:spcBef>
                <a:spcPct val="0"/>
              </a:spcBef>
            </a:pPr>
            <a:r>
              <a:rPr lang="en-US" sz="3180">
                <a:solidFill>
                  <a:srgbClr val="EBE7EB"/>
                </a:solidFill>
                <a:latin typeface="DM Sans"/>
              </a:rPr>
              <a:t>Prabhaharan Sankareswaran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32933" y="3047275"/>
            <a:ext cx="5924010" cy="33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226" lvl="1" indent="-214613" algn="l">
              <a:lnSpc>
                <a:spcPts val="2783"/>
              </a:lnSpc>
              <a:buFont typeface="Arial"/>
              <a:buChar char="•"/>
            </a:pPr>
            <a:r>
              <a:rPr lang="en-US" sz="1988" spc="99">
                <a:solidFill>
                  <a:srgbClr val="EBE7EB"/>
                </a:solidFill>
                <a:latin typeface="DM Sans"/>
              </a:rPr>
              <a:t>Project Manager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836682" y="4241720"/>
            <a:ext cx="5924010" cy="49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7"/>
              </a:lnSpc>
              <a:spcBef>
                <a:spcPct val="0"/>
              </a:spcBef>
            </a:pPr>
            <a:r>
              <a:rPr lang="en-US" sz="3180">
                <a:solidFill>
                  <a:srgbClr val="EBE7EB"/>
                </a:solidFill>
                <a:latin typeface="DM Sans"/>
              </a:rPr>
              <a:t>Jaivin Jacob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932933" y="4972250"/>
            <a:ext cx="5924010" cy="33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226" lvl="1" indent="-214613" algn="l">
              <a:lnSpc>
                <a:spcPts val="2783"/>
              </a:lnSpc>
              <a:buFont typeface="Arial"/>
              <a:buChar char="•"/>
            </a:pPr>
            <a:r>
              <a:rPr lang="en-US" sz="1988" spc="99">
                <a:solidFill>
                  <a:srgbClr val="EBE7EB"/>
                </a:solidFill>
                <a:latin typeface="DM Sans"/>
              </a:rPr>
              <a:t>Tech Lead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836682" y="6319537"/>
            <a:ext cx="5924010" cy="49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7"/>
              </a:lnSpc>
              <a:spcBef>
                <a:spcPct val="0"/>
              </a:spcBef>
            </a:pPr>
            <a:r>
              <a:rPr lang="en-US" sz="3180">
                <a:solidFill>
                  <a:srgbClr val="EBE7EB"/>
                </a:solidFill>
                <a:latin typeface="DM Sans"/>
              </a:rPr>
              <a:t>Kuldip Hareshbhai Mangrola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32933" y="7096157"/>
            <a:ext cx="5924010" cy="33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226" lvl="1" indent="-214613" algn="l">
              <a:lnSpc>
                <a:spcPts val="2783"/>
              </a:lnSpc>
              <a:buFont typeface="Arial"/>
              <a:buChar char="•"/>
            </a:pPr>
            <a:r>
              <a:rPr lang="en-US" sz="1988" spc="99">
                <a:solidFill>
                  <a:srgbClr val="EBE7EB"/>
                </a:solidFill>
                <a:latin typeface="DM Sans"/>
              </a:rPr>
              <a:t>Data Analyst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35290" y="2395788"/>
            <a:ext cx="5924010" cy="49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7"/>
              </a:lnSpc>
              <a:spcBef>
                <a:spcPct val="0"/>
              </a:spcBef>
            </a:pPr>
            <a:r>
              <a:rPr lang="en-US" sz="3180">
                <a:solidFill>
                  <a:srgbClr val="EBE7EB"/>
                </a:solidFill>
                <a:latin typeface="DM Sans"/>
              </a:rPr>
              <a:t>Doris Kadiri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35290" y="3058869"/>
            <a:ext cx="5924010" cy="33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226" lvl="1" indent="-214613" algn="l">
              <a:lnSpc>
                <a:spcPts val="2783"/>
              </a:lnSpc>
              <a:buFont typeface="Arial"/>
              <a:buChar char="•"/>
            </a:pPr>
            <a:r>
              <a:rPr lang="en-US" sz="1988" spc="99">
                <a:solidFill>
                  <a:srgbClr val="EBE7EB"/>
                </a:solidFill>
                <a:latin typeface="DM Sans"/>
              </a:rPr>
              <a:t>ML Engineer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35290" y="4175041"/>
            <a:ext cx="5924010" cy="49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7"/>
              </a:lnSpc>
              <a:spcBef>
                <a:spcPct val="0"/>
              </a:spcBef>
            </a:pPr>
            <a:r>
              <a:rPr lang="en-US" sz="3180">
                <a:solidFill>
                  <a:srgbClr val="EBE7EB"/>
                </a:solidFill>
                <a:latin typeface="DM Sans"/>
              </a:rPr>
              <a:t>Bhanwar Preet Singh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335290" y="4972250"/>
            <a:ext cx="5924010" cy="33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226" lvl="1" indent="-214613" algn="l">
              <a:lnSpc>
                <a:spcPts val="2783"/>
              </a:lnSpc>
              <a:buFont typeface="Arial"/>
              <a:buChar char="•"/>
            </a:pPr>
            <a:r>
              <a:rPr lang="en-US" sz="1988" spc="99">
                <a:solidFill>
                  <a:srgbClr val="EBE7EB"/>
                </a:solidFill>
                <a:latin typeface="DM Sans"/>
              </a:rPr>
              <a:t>AI Researcher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836682" y="8489541"/>
            <a:ext cx="5924010" cy="49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7"/>
              </a:lnSpc>
              <a:spcBef>
                <a:spcPct val="0"/>
              </a:spcBef>
            </a:pPr>
            <a:r>
              <a:rPr lang="en-US" sz="3180">
                <a:solidFill>
                  <a:srgbClr val="EBE7EB"/>
                </a:solidFill>
                <a:latin typeface="DM Sans"/>
              </a:rPr>
              <a:t>Abhishek Singh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932933" y="9267693"/>
            <a:ext cx="5924010" cy="33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226" lvl="1" indent="-214613" algn="l">
              <a:lnSpc>
                <a:spcPts val="2783"/>
              </a:lnSpc>
              <a:buFont typeface="Arial"/>
              <a:buChar char="•"/>
            </a:pPr>
            <a:r>
              <a:rPr lang="en-US" sz="1988" spc="99">
                <a:solidFill>
                  <a:srgbClr val="EBE7EB"/>
                </a:solidFill>
                <a:latin typeface="DM Sans"/>
              </a:rPr>
              <a:t>AI Engineer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3066" y="732039"/>
            <a:ext cx="7940833" cy="104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18"/>
              </a:lnSpc>
              <a:spcBef>
                <a:spcPct val="0"/>
              </a:spcBef>
            </a:pPr>
            <a:r>
              <a:rPr lang="en-US" sz="5675">
                <a:solidFill>
                  <a:srgbClr val="EBE7EB"/>
                </a:solidFill>
                <a:latin typeface="Codec Pro ExtraBold"/>
              </a:rPr>
              <a:t>OUR TEAM MEMBERS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335290" y="6252858"/>
            <a:ext cx="5924010" cy="49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7"/>
              </a:lnSpc>
              <a:spcBef>
                <a:spcPct val="0"/>
              </a:spcBef>
            </a:pPr>
            <a:r>
              <a:rPr lang="en-US" sz="3180">
                <a:solidFill>
                  <a:srgbClr val="EBE7EB"/>
                </a:solidFill>
                <a:latin typeface="DM Sans"/>
              </a:rPr>
              <a:t>Neha Mehmi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335290" y="7096157"/>
            <a:ext cx="5924010" cy="33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226" lvl="1" indent="-214613" algn="l">
              <a:lnSpc>
                <a:spcPts val="2783"/>
              </a:lnSpc>
              <a:buFont typeface="Arial"/>
              <a:buChar char="•"/>
            </a:pPr>
            <a:r>
              <a:rPr lang="en-US" sz="1988" spc="99">
                <a:solidFill>
                  <a:srgbClr val="EBE7EB"/>
                </a:solidFill>
                <a:latin typeface="DM Sans"/>
              </a:rPr>
              <a:t>UI Developer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61500" y="8408650"/>
            <a:ext cx="3723000" cy="3723000"/>
            <a:chOff x="0" y="0"/>
            <a:chExt cx="4964000" cy="496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4049" cy="4963922"/>
            </a:xfrm>
            <a:custGeom>
              <a:avLst/>
              <a:gdLst/>
              <a:ahLst/>
              <a:cxnLst/>
              <a:rect l="l" t="t" r="r" b="b"/>
              <a:pathLst>
                <a:path w="4964049" h="4963922">
                  <a:moveTo>
                    <a:pt x="0" y="2481961"/>
                  </a:moveTo>
                  <a:cubicBezTo>
                    <a:pt x="0" y="1111250"/>
                    <a:pt x="1111250" y="0"/>
                    <a:pt x="2481961" y="0"/>
                  </a:cubicBezTo>
                  <a:cubicBezTo>
                    <a:pt x="3852672" y="0"/>
                    <a:pt x="4964049" y="1111250"/>
                    <a:pt x="4964049" y="2481961"/>
                  </a:cubicBezTo>
                  <a:cubicBezTo>
                    <a:pt x="4964049" y="3852672"/>
                    <a:pt x="3852799" y="4963922"/>
                    <a:pt x="2482088" y="4963922"/>
                  </a:cubicBezTo>
                  <a:cubicBezTo>
                    <a:pt x="1111377" y="4963922"/>
                    <a:pt x="0" y="3852799"/>
                    <a:pt x="0" y="2481961"/>
                  </a:cubicBezTo>
                  <a:close/>
                </a:path>
              </a:pathLst>
            </a:custGeom>
            <a:solidFill>
              <a:srgbClr val="E8E7E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148218" y="6727174"/>
            <a:ext cx="7322748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latin typeface="Arimo"/>
              </a:rPr>
              <a:t>How we are doing?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25755" y="3726236"/>
            <a:ext cx="545211" cy="69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DFDFD"/>
                </a:solidFill>
                <a:latin typeface="Arimo"/>
              </a:rPr>
              <a:t>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8218" y="7948279"/>
            <a:ext cx="7322748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imo"/>
              </a:rPr>
              <a:t>Summary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9150" y="553202"/>
            <a:ext cx="425758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rimo Bold"/>
              </a:rPr>
              <a:t>Agenda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0580" y="1952075"/>
            <a:ext cx="771999" cy="7719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3974" y="1913069"/>
            <a:ext cx="545211" cy="69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DFDFD"/>
                </a:solidFill>
                <a:latin typeface="Arimo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48218" y="1675135"/>
            <a:ext cx="5591586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imo"/>
              </a:rPr>
              <a:t>Research and Surveys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0580" y="3223328"/>
            <a:ext cx="771999" cy="77199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43974" y="3181025"/>
            <a:ext cx="545211" cy="69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DFDFD"/>
                </a:solidFill>
                <a:latin typeface="Arimo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48218" y="2946388"/>
            <a:ext cx="7504211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imo"/>
              </a:rPr>
              <a:t>Current Situation and Problem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0580" y="5783009"/>
            <a:ext cx="771999" cy="77199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43974" y="5696569"/>
            <a:ext cx="545211" cy="69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DFDFD"/>
                </a:solidFill>
                <a:latin typeface="Arimo"/>
              </a:rPr>
              <a:t>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30580" y="4444433"/>
            <a:ext cx="771999" cy="771999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43974" y="4405427"/>
            <a:ext cx="545211" cy="69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DFDFD"/>
                </a:solidFill>
                <a:latin typeface="Arimo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48218" y="5506069"/>
            <a:ext cx="5477286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imo"/>
              </a:rPr>
              <a:t>Why us?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30580" y="7004114"/>
            <a:ext cx="771999" cy="771999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6965108"/>
            <a:ext cx="545211" cy="69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DFDFD"/>
                </a:solidFill>
                <a:latin typeface="Arimo"/>
              </a:rPr>
              <a:t>5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30580" y="8223788"/>
            <a:ext cx="771999" cy="771999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43974" y="8186213"/>
            <a:ext cx="545211" cy="69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DFDFD"/>
                </a:solidFill>
                <a:latin typeface="Arimo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48218" y="4167493"/>
            <a:ext cx="5477286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imo"/>
              </a:rPr>
              <a:t>How it works?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67450" y="0"/>
            <a:ext cx="10287000" cy="10287000"/>
            <a:chOff x="0" y="0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6858000"/>
                  </a:moveTo>
                  <a:cubicBezTo>
                    <a:pt x="0" y="3070479"/>
                    <a:pt x="3070479" y="0"/>
                    <a:pt x="6858000" y="0"/>
                  </a:cubicBezTo>
                  <a:cubicBezTo>
                    <a:pt x="10645521" y="0"/>
                    <a:pt x="13716000" y="3070479"/>
                    <a:pt x="13716000" y="6858000"/>
                  </a:cubicBezTo>
                  <a:cubicBezTo>
                    <a:pt x="13716000" y="10645521"/>
                    <a:pt x="10645521" y="13716000"/>
                    <a:pt x="6858000" y="13716000"/>
                  </a:cubicBezTo>
                  <a:cubicBezTo>
                    <a:pt x="3070479" y="13716000"/>
                    <a:pt x="0" y="10645521"/>
                    <a:pt x="0" y="6858000"/>
                  </a:cubicBezTo>
                  <a:close/>
                </a:path>
              </a:pathLst>
            </a:custGeom>
            <a:solidFill>
              <a:srgbClr val="E8E7E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07400" y="1086150"/>
            <a:ext cx="15473700" cy="8187900"/>
            <a:chOff x="0" y="0"/>
            <a:chExt cx="20631600" cy="1091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31658" cy="10917174"/>
            </a:xfrm>
            <a:custGeom>
              <a:avLst/>
              <a:gdLst/>
              <a:ahLst/>
              <a:cxnLst/>
              <a:rect l="l" t="t" r="r" b="b"/>
              <a:pathLst>
                <a:path w="20631658" h="10917174">
                  <a:moveTo>
                    <a:pt x="25400" y="0"/>
                  </a:moveTo>
                  <a:lnTo>
                    <a:pt x="20606258" y="0"/>
                  </a:lnTo>
                  <a:cubicBezTo>
                    <a:pt x="20620228" y="0"/>
                    <a:pt x="20631658" y="11430"/>
                    <a:pt x="20631658" y="25400"/>
                  </a:cubicBezTo>
                  <a:lnTo>
                    <a:pt x="20631658" y="10891774"/>
                  </a:lnTo>
                  <a:cubicBezTo>
                    <a:pt x="20631658" y="10905744"/>
                    <a:pt x="20620228" y="10917174"/>
                    <a:pt x="20606258" y="10917174"/>
                  </a:cubicBezTo>
                  <a:lnTo>
                    <a:pt x="25400" y="10917174"/>
                  </a:lnTo>
                  <a:cubicBezTo>
                    <a:pt x="11430" y="10917174"/>
                    <a:pt x="0" y="10905744"/>
                    <a:pt x="0" y="1089177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0891774"/>
                  </a:lnTo>
                  <a:lnTo>
                    <a:pt x="25400" y="10891774"/>
                  </a:lnTo>
                  <a:lnTo>
                    <a:pt x="25400" y="10866374"/>
                  </a:lnTo>
                  <a:lnTo>
                    <a:pt x="20606258" y="10866374"/>
                  </a:lnTo>
                  <a:lnTo>
                    <a:pt x="20606258" y="10891774"/>
                  </a:lnTo>
                  <a:lnTo>
                    <a:pt x="20580858" y="10891774"/>
                  </a:lnTo>
                  <a:lnTo>
                    <a:pt x="20580858" y="25400"/>
                  </a:lnTo>
                  <a:lnTo>
                    <a:pt x="20606258" y="25400"/>
                  </a:lnTo>
                  <a:lnTo>
                    <a:pt x="20606258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AutoShape 6"/>
          <p:cNvSpPr/>
          <p:nvPr/>
        </p:nvSpPr>
        <p:spPr>
          <a:xfrm rot="5293573">
            <a:off x="811005" y="461475"/>
            <a:ext cx="1230890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rot="5282713">
            <a:off x="16303075" y="9746475"/>
            <a:ext cx="1116950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8626642" y="2385675"/>
            <a:ext cx="7892790" cy="5820933"/>
          </a:xfrm>
          <a:custGeom>
            <a:avLst/>
            <a:gdLst/>
            <a:ahLst/>
            <a:cxnLst/>
            <a:rect l="l" t="t" r="r" b="b"/>
            <a:pathLst>
              <a:path w="7892790" h="5820933">
                <a:moveTo>
                  <a:pt x="0" y="0"/>
                </a:moveTo>
                <a:lnTo>
                  <a:pt x="7892790" y="0"/>
                </a:lnTo>
                <a:lnTo>
                  <a:pt x="7892790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264400" y="2366625"/>
            <a:ext cx="6020856" cy="606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1"/>
              </a:lnSpc>
            </a:pPr>
            <a:endParaRPr/>
          </a:p>
          <a:p>
            <a:pPr marL="545464" lvl="1" indent="-272732" algn="l">
              <a:lnSpc>
                <a:spcPts val="3031"/>
              </a:lnSpc>
              <a:buFont typeface="Arial"/>
              <a:buChar char="•"/>
            </a:pPr>
            <a:r>
              <a:rPr lang="en-US" sz="2526">
                <a:solidFill>
                  <a:srgbClr val="333333"/>
                </a:solidFill>
                <a:latin typeface="Arimo"/>
              </a:rPr>
              <a:t>A study by the American Foundation for the Blind (AFB) found that detailed audio descriptions significantly enhance the movie-watching experience for visually impaired individuals.</a:t>
            </a:r>
          </a:p>
          <a:p>
            <a:pPr marL="545464" lvl="1" indent="-272732" algn="l">
              <a:lnSpc>
                <a:spcPts val="3031"/>
              </a:lnSpc>
              <a:buFont typeface="Arial"/>
              <a:buChar char="•"/>
            </a:pPr>
            <a:r>
              <a:rPr lang="en-US" sz="2526">
                <a:solidFill>
                  <a:srgbClr val="333333"/>
                </a:solidFill>
                <a:latin typeface="Arimo"/>
              </a:rPr>
              <a:t>According to a survey conducted by the Royal National Institute of Blind People (RNIB), 85% of visually impaired respondents reported a preference for movies with comprehensive audio descriptions over those with basic descriptions.</a:t>
            </a:r>
          </a:p>
          <a:p>
            <a:pPr algn="l">
              <a:lnSpc>
                <a:spcPts val="3031"/>
              </a:lnSpc>
            </a:pPr>
            <a:r>
              <a:rPr lang="en-US" sz="2526">
                <a:solidFill>
                  <a:srgbClr val="333333"/>
                </a:solidFill>
                <a:latin typeface="Arimo"/>
              </a:rPr>
              <a:t>.</a:t>
            </a:r>
          </a:p>
          <a:p>
            <a:pPr algn="l">
              <a:lnSpc>
                <a:spcPts val="3031"/>
              </a:lnSpc>
            </a:pPr>
            <a:endParaRPr lang="en-US" sz="2526">
              <a:solidFill>
                <a:srgbClr val="333333"/>
              </a:solidFill>
              <a:latin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39618" y="1149805"/>
            <a:ext cx="8409275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rimo Bold"/>
              </a:rPr>
              <a:t>Research and Surveys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48700" y="8408650"/>
            <a:ext cx="3723000" cy="3723000"/>
            <a:chOff x="0" y="0"/>
            <a:chExt cx="4964000" cy="496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4049" cy="4963922"/>
            </a:xfrm>
            <a:custGeom>
              <a:avLst/>
              <a:gdLst/>
              <a:ahLst/>
              <a:cxnLst/>
              <a:rect l="l" t="t" r="r" b="b"/>
              <a:pathLst>
                <a:path w="4964049" h="4963922">
                  <a:moveTo>
                    <a:pt x="0" y="2481961"/>
                  </a:moveTo>
                  <a:cubicBezTo>
                    <a:pt x="0" y="1111250"/>
                    <a:pt x="1111250" y="0"/>
                    <a:pt x="2481961" y="0"/>
                  </a:cubicBezTo>
                  <a:cubicBezTo>
                    <a:pt x="3852672" y="0"/>
                    <a:pt x="4964049" y="1111250"/>
                    <a:pt x="4964049" y="2481961"/>
                  </a:cubicBezTo>
                  <a:cubicBezTo>
                    <a:pt x="4964049" y="3852672"/>
                    <a:pt x="3852799" y="4963922"/>
                    <a:pt x="2482088" y="4963922"/>
                  </a:cubicBezTo>
                  <a:cubicBezTo>
                    <a:pt x="1111377" y="4963922"/>
                    <a:pt x="0" y="3852799"/>
                    <a:pt x="0" y="2481961"/>
                  </a:cubicBezTo>
                  <a:close/>
                </a:path>
              </a:pathLst>
            </a:custGeom>
            <a:solidFill>
              <a:srgbClr val="E8E7E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5350" y="446550"/>
            <a:ext cx="17396100" cy="9407100"/>
            <a:chOff x="0" y="0"/>
            <a:chExt cx="23194800" cy="1254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194772" cy="12542774"/>
            </a:xfrm>
            <a:custGeom>
              <a:avLst/>
              <a:gdLst/>
              <a:ahLst/>
              <a:cxnLst/>
              <a:rect l="l" t="t" r="r" b="b"/>
              <a:pathLst>
                <a:path w="23194772" h="12542774">
                  <a:moveTo>
                    <a:pt x="25400" y="0"/>
                  </a:moveTo>
                  <a:lnTo>
                    <a:pt x="23169372" y="0"/>
                  </a:lnTo>
                  <a:cubicBezTo>
                    <a:pt x="23183342" y="0"/>
                    <a:pt x="23194772" y="11430"/>
                    <a:pt x="23194772" y="25400"/>
                  </a:cubicBezTo>
                  <a:lnTo>
                    <a:pt x="23194772" y="12517374"/>
                  </a:lnTo>
                  <a:cubicBezTo>
                    <a:pt x="23194772" y="12531344"/>
                    <a:pt x="23183342" y="12542774"/>
                    <a:pt x="23169372" y="12542774"/>
                  </a:cubicBezTo>
                  <a:lnTo>
                    <a:pt x="25400" y="12542774"/>
                  </a:lnTo>
                  <a:cubicBezTo>
                    <a:pt x="11430" y="12542774"/>
                    <a:pt x="0" y="12531344"/>
                    <a:pt x="0" y="1251737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2517374"/>
                  </a:lnTo>
                  <a:lnTo>
                    <a:pt x="25400" y="12517374"/>
                  </a:lnTo>
                  <a:lnTo>
                    <a:pt x="25400" y="12491974"/>
                  </a:lnTo>
                  <a:lnTo>
                    <a:pt x="23169372" y="12491974"/>
                  </a:lnTo>
                  <a:lnTo>
                    <a:pt x="23169372" y="12517374"/>
                  </a:lnTo>
                  <a:lnTo>
                    <a:pt x="23143972" y="12517374"/>
                  </a:lnTo>
                  <a:lnTo>
                    <a:pt x="23143972" y="25400"/>
                  </a:lnTo>
                  <a:lnTo>
                    <a:pt x="23169372" y="25400"/>
                  </a:lnTo>
                  <a:lnTo>
                    <a:pt x="23169372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AutoShape 6"/>
          <p:cNvSpPr/>
          <p:nvPr/>
        </p:nvSpPr>
        <p:spPr>
          <a:xfrm rot="199225">
            <a:off x="17802798" y="456075"/>
            <a:ext cx="657804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rot="5199126">
            <a:off x="138193" y="10078075"/>
            <a:ext cx="652413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8417824" y="4259450"/>
            <a:ext cx="6141900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800749" y="898876"/>
            <a:ext cx="1523415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33333"/>
                </a:solidFill>
                <a:latin typeface="Arimo Bold"/>
              </a:rPr>
              <a:t>Current situation &amp; problems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698" y="2867251"/>
            <a:ext cx="4222350" cy="72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800">
                <a:solidFill>
                  <a:srgbClr val="333333"/>
                </a:solidFill>
                <a:latin typeface="Arimo"/>
              </a:rPr>
              <a:t>Current situation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9335" y="4202300"/>
            <a:ext cx="5562373" cy="323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521" lvl="1" indent="-286260" algn="l">
              <a:lnSpc>
                <a:spcPts val="3659"/>
              </a:lnSpc>
              <a:buFont typeface="Arial"/>
              <a:buChar char="•"/>
            </a:pPr>
            <a:r>
              <a:rPr lang="en-US" sz="2651">
                <a:solidFill>
                  <a:srgbClr val="333333"/>
                </a:solidFill>
                <a:latin typeface="Arimo"/>
              </a:rPr>
              <a:t>According to the World Health Organization, approximately 2.2 billion people globally have vision impairment or blindness.</a:t>
            </a:r>
          </a:p>
          <a:p>
            <a:pPr marL="572521" lvl="1" indent="-286260" algn="l">
              <a:lnSpc>
                <a:spcPts val="3659"/>
              </a:lnSpc>
              <a:buFont typeface="Arial"/>
              <a:buChar char="•"/>
            </a:pPr>
            <a:r>
              <a:rPr lang="en-US" sz="2651">
                <a:solidFill>
                  <a:srgbClr val="333333"/>
                </a:solidFill>
                <a:latin typeface="Arimo"/>
              </a:rPr>
              <a:t>Existing audio descriptions often lack detail, failing to convey the full cinematic experience.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38215" y="4624388"/>
            <a:ext cx="2427816" cy="97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815">
                <a:solidFill>
                  <a:srgbClr val="333333"/>
                </a:solidFill>
                <a:latin typeface="Arimo Bold"/>
              </a:rPr>
              <a:t>Accessibility Gap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39358" y="5643325"/>
            <a:ext cx="3425532" cy="125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333333"/>
                </a:solidFill>
                <a:latin typeface="Arimo"/>
              </a:rPr>
              <a:t>Unable to fully engage with movies due to a lack of details.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95174" y="4625547"/>
            <a:ext cx="2165011" cy="97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815">
                <a:solidFill>
                  <a:srgbClr val="333333"/>
                </a:solidFill>
                <a:latin typeface="Arimo Bold"/>
              </a:rPr>
              <a:t>Inadequate Quality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51083" y="5600175"/>
            <a:ext cx="3253229" cy="209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333333"/>
                </a:solidFill>
                <a:latin typeface="Arimo"/>
              </a:rPr>
              <a:t>Failing to convey the full range of visual information, emotions, and nuances present in movies.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4077" y="4632276"/>
            <a:ext cx="3307647" cy="9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2856">
                <a:solidFill>
                  <a:srgbClr val="333333"/>
                </a:solidFill>
                <a:latin typeface="Arimo Bold"/>
              </a:rPr>
              <a:t>Revenue Potential Underutilized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84077" y="5643325"/>
            <a:ext cx="3775223" cy="167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333333"/>
                </a:solidFill>
                <a:latin typeface="Arimo"/>
              </a:rPr>
              <a:t>Industry is missing out on a significant audience segment due to inadequate accessibility solutions.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46323" y="8195404"/>
            <a:ext cx="2862750" cy="85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3800">
                <a:solidFill>
                  <a:srgbClr val="333333"/>
                </a:solidFill>
                <a:latin typeface="Arimo"/>
              </a:rPr>
              <a:t>Problems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686424" y="3893750"/>
            <a:ext cx="731400" cy="731400"/>
            <a:chOff x="0" y="0"/>
            <a:chExt cx="975200" cy="975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75233" cy="975233"/>
            </a:xfrm>
            <a:custGeom>
              <a:avLst/>
              <a:gdLst/>
              <a:ahLst/>
              <a:cxnLst/>
              <a:rect l="l" t="t" r="r" b="b"/>
              <a:pathLst>
                <a:path w="975233" h="975233">
                  <a:moveTo>
                    <a:pt x="0" y="0"/>
                  </a:moveTo>
                  <a:lnTo>
                    <a:pt x="975233" y="0"/>
                  </a:lnTo>
                  <a:lnTo>
                    <a:pt x="975233" y="975233"/>
                  </a:lnTo>
                  <a:lnTo>
                    <a:pt x="0" y="97523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75200" cy="103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r>
                <a:rPr lang="en-US" sz="2200">
                  <a:solidFill>
                    <a:srgbClr val="000000"/>
                  </a:solidFill>
                  <a:latin typeface="Arimo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111980" y="3893750"/>
            <a:ext cx="731400" cy="731400"/>
            <a:chOff x="0" y="0"/>
            <a:chExt cx="975200" cy="975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5233" cy="975233"/>
            </a:xfrm>
            <a:custGeom>
              <a:avLst/>
              <a:gdLst/>
              <a:ahLst/>
              <a:cxnLst/>
              <a:rect l="l" t="t" r="r" b="b"/>
              <a:pathLst>
                <a:path w="975233" h="975233">
                  <a:moveTo>
                    <a:pt x="0" y="0"/>
                  </a:moveTo>
                  <a:lnTo>
                    <a:pt x="975233" y="0"/>
                  </a:lnTo>
                  <a:lnTo>
                    <a:pt x="975233" y="975233"/>
                  </a:lnTo>
                  <a:lnTo>
                    <a:pt x="0" y="97523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975200" cy="103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r>
                <a:rPr lang="en-US" sz="2200">
                  <a:solidFill>
                    <a:srgbClr val="000000"/>
                  </a:solidFill>
                  <a:latin typeface="Arimo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559724" y="3893750"/>
            <a:ext cx="731400" cy="731400"/>
            <a:chOff x="0" y="0"/>
            <a:chExt cx="975200" cy="975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75233" cy="975233"/>
            </a:xfrm>
            <a:custGeom>
              <a:avLst/>
              <a:gdLst/>
              <a:ahLst/>
              <a:cxnLst/>
              <a:rect l="l" t="t" r="r" b="b"/>
              <a:pathLst>
                <a:path w="975233" h="975233">
                  <a:moveTo>
                    <a:pt x="0" y="0"/>
                  </a:moveTo>
                  <a:lnTo>
                    <a:pt x="975233" y="0"/>
                  </a:lnTo>
                  <a:lnTo>
                    <a:pt x="975233" y="975233"/>
                  </a:lnTo>
                  <a:lnTo>
                    <a:pt x="0" y="97523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975200" cy="103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r>
                <a:rPr lang="en-US" sz="2200">
                  <a:solidFill>
                    <a:srgbClr val="000000"/>
                  </a:solidFill>
                  <a:latin typeface="Arimo"/>
                </a:rPr>
                <a:t>03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1105006" y="2899126"/>
            <a:ext cx="745350" cy="690000"/>
          </a:xfrm>
          <a:custGeom>
            <a:avLst/>
            <a:gdLst/>
            <a:ahLst/>
            <a:cxnLst/>
            <a:rect l="l" t="t" r="r" b="b"/>
            <a:pathLst>
              <a:path w="745350" h="690000">
                <a:moveTo>
                  <a:pt x="0" y="0"/>
                </a:moveTo>
                <a:lnTo>
                  <a:pt x="745350" y="0"/>
                </a:lnTo>
                <a:lnTo>
                  <a:pt x="745350" y="690000"/>
                </a:lnTo>
                <a:lnTo>
                  <a:pt x="0" y="69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7708148" y="2900400"/>
            <a:ext cx="687950" cy="687450"/>
          </a:xfrm>
          <a:custGeom>
            <a:avLst/>
            <a:gdLst/>
            <a:ahLst/>
            <a:cxnLst/>
            <a:rect l="l" t="t" r="r" b="b"/>
            <a:pathLst>
              <a:path w="687950" h="687450">
                <a:moveTo>
                  <a:pt x="0" y="0"/>
                </a:moveTo>
                <a:lnTo>
                  <a:pt x="687950" y="0"/>
                </a:lnTo>
                <a:lnTo>
                  <a:pt x="687950" y="687450"/>
                </a:lnTo>
                <a:lnTo>
                  <a:pt x="0" y="687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14599124" y="2900400"/>
            <a:ext cx="692000" cy="687450"/>
          </a:xfrm>
          <a:custGeom>
            <a:avLst/>
            <a:gdLst/>
            <a:ahLst/>
            <a:cxnLst/>
            <a:rect l="l" t="t" r="r" b="b"/>
            <a:pathLst>
              <a:path w="692000" h="687450">
                <a:moveTo>
                  <a:pt x="0" y="0"/>
                </a:moveTo>
                <a:lnTo>
                  <a:pt x="692000" y="0"/>
                </a:lnTo>
                <a:lnTo>
                  <a:pt x="692000" y="687450"/>
                </a:lnTo>
                <a:lnTo>
                  <a:pt x="0" y="6874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AutoShape 31"/>
          <p:cNvSpPr/>
          <p:nvPr/>
        </p:nvSpPr>
        <p:spPr>
          <a:xfrm>
            <a:off x="8052124" y="6902911"/>
            <a:ext cx="3425574" cy="1378218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AutoShape 32"/>
          <p:cNvSpPr/>
          <p:nvPr/>
        </p:nvSpPr>
        <p:spPr>
          <a:xfrm>
            <a:off x="11477698" y="7697961"/>
            <a:ext cx="0" cy="583168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AutoShape 33"/>
          <p:cNvSpPr/>
          <p:nvPr/>
        </p:nvSpPr>
        <p:spPr>
          <a:xfrm flipH="1">
            <a:off x="11477698" y="7322011"/>
            <a:ext cx="3893991" cy="959118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53167" t="20865" b="12941"/>
          <a:stretch>
            <a:fillRect/>
          </a:stretch>
        </p:blipFill>
        <p:spPr>
          <a:xfrm>
            <a:off x="423860" y="3494155"/>
            <a:ext cx="8018052" cy="6374656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11558" r="11558"/>
          <a:stretch>
            <a:fillRect/>
          </a:stretch>
        </p:blipFill>
        <p:spPr>
          <a:xfrm>
            <a:off x="9144000" y="3543300"/>
            <a:ext cx="8712967" cy="6374656"/>
          </a:xfrm>
          <a:prstGeom prst="rect">
            <a:avLst/>
          </a:prstGeom>
          <a:ln w="38100" cap="sq">
            <a:solidFill>
              <a:srgbClr val="000000"/>
            </a:solidFill>
            <a:prstDash val="lgDash"/>
          </a:ln>
        </p:spPr>
      </p:pic>
      <p:sp>
        <p:nvSpPr>
          <p:cNvPr id="4" name="TextBox 4"/>
          <p:cNvSpPr txBox="1"/>
          <p:nvPr/>
        </p:nvSpPr>
        <p:spPr>
          <a:xfrm>
            <a:off x="7281545" y="8662035"/>
            <a:ext cx="11949469" cy="723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3200">
                <a:solidFill>
                  <a:srgbClr val="FDFDFD"/>
                </a:solidFill>
                <a:latin typeface="Arimo Bold"/>
              </a:rPr>
              <a:t>a cow standing in a grassy field </a:t>
            </a:r>
          </a:p>
          <a:p>
            <a:pPr algn="ctr">
              <a:lnSpc>
                <a:spcPts val="6400"/>
              </a:lnSpc>
            </a:pPr>
            <a:endParaRPr lang="en-US" sz="3200">
              <a:solidFill>
                <a:srgbClr val="FDFDFD"/>
              </a:solidFill>
              <a:latin typeface="Arimo Bold"/>
            </a:endParaRPr>
          </a:p>
          <a:p>
            <a:pPr algn="ctr">
              <a:lnSpc>
                <a:spcPts val="6400"/>
              </a:lnSpc>
            </a:pPr>
            <a:endParaRPr lang="en-US" sz="3200">
              <a:solidFill>
                <a:srgbClr val="FDFDFD"/>
              </a:solidFill>
              <a:latin typeface="Arimo Bold"/>
            </a:endParaRPr>
          </a:p>
          <a:p>
            <a:pPr algn="ctr">
              <a:lnSpc>
                <a:spcPts val="6400"/>
              </a:lnSpc>
            </a:pPr>
            <a:endParaRPr lang="en-US" sz="3200">
              <a:solidFill>
                <a:srgbClr val="FDFDFD"/>
              </a:solidFill>
              <a:latin typeface="Arimo Bold"/>
            </a:endParaRPr>
          </a:p>
          <a:p>
            <a:pPr algn="ctr">
              <a:lnSpc>
                <a:spcPts val="6400"/>
              </a:lnSpc>
            </a:pPr>
            <a:endParaRPr lang="en-US" sz="3200">
              <a:solidFill>
                <a:srgbClr val="FDFDFD"/>
              </a:solidFill>
              <a:latin typeface="Arimo Bold"/>
            </a:endParaRPr>
          </a:p>
          <a:p>
            <a:pPr algn="ctr">
              <a:lnSpc>
                <a:spcPts val="6400"/>
              </a:lnSpc>
            </a:pPr>
            <a:endParaRPr lang="en-US" sz="3200">
              <a:solidFill>
                <a:srgbClr val="FDFDFD"/>
              </a:solidFill>
              <a:latin typeface="Arimo Bold"/>
            </a:endParaRPr>
          </a:p>
          <a:p>
            <a:pPr algn="ctr">
              <a:lnSpc>
                <a:spcPts val="6400"/>
              </a:lnSpc>
            </a:pPr>
            <a:endParaRPr lang="en-US" sz="3200">
              <a:solidFill>
                <a:srgbClr val="FDFDFD"/>
              </a:solidFill>
              <a:latin typeface="Arimo Bold"/>
            </a:endParaRPr>
          </a:p>
          <a:p>
            <a:pPr algn="ctr">
              <a:lnSpc>
                <a:spcPts val="6400"/>
              </a:lnSpc>
            </a:pPr>
            <a:endParaRPr lang="en-US" sz="3200">
              <a:solidFill>
                <a:srgbClr val="FDFDFD"/>
              </a:solidFill>
              <a:latin typeface="Arimo Bold"/>
            </a:endParaRPr>
          </a:p>
          <a:p>
            <a:pPr algn="ctr">
              <a:lnSpc>
                <a:spcPts val="6400"/>
              </a:lnSpc>
              <a:spcBef>
                <a:spcPct val="0"/>
              </a:spcBef>
            </a:pPr>
            <a:endParaRPr lang="en-US" sz="3200">
              <a:solidFill>
                <a:srgbClr val="FDFDFD"/>
              </a:solidFill>
              <a:latin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1398" y="2263861"/>
            <a:ext cx="8780638" cy="89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Arimo"/>
              </a:rPr>
              <a:t>Video with no audio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10165" y="2263861"/>
            <a:ext cx="8780638" cy="89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Arimo"/>
              </a:rPr>
              <a:t>Video with audio 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621639"/>
            <a:ext cx="8780638" cy="89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Arimo"/>
              </a:rPr>
              <a:t>Before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76330" y="1621639"/>
            <a:ext cx="8780638" cy="89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Arimo"/>
              </a:rPr>
              <a:t>After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5531"/>
            <a:ext cx="4386262" cy="88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6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rimo Bold"/>
              </a:rPr>
              <a:t>How it 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8350" y="4973950"/>
            <a:ext cx="8486400" cy="8486400"/>
            <a:chOff x="0" y="0"/>
            <a:chExt cx="11315200" cy="11315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5192" cy="11315192"/>
            </a:xfrm>
            <a:custGeom>
              <a:avLst/>
              <a:gdLst/>
              <a:ahLst/>
              <a:cxnLst/>
              <a:rect l="l" t="t" r="r" b="b"/>
              <a:pathLst>
                <a:path w="11315192" h="11315192">
                  <a:moveTo>
                    <a:pt x="0" y="5657596"/>
                  </a:moveTo>
                  <a:cubicBezTo>
                    <a:pt x="0" y="2533015"/>
                    <a:pt x="2533015" y="0"/>
                    <a:pt x="5657596" y="0"/>
                  </a:cubicBezTo>
                  <a:cubicBezTo>
                    <a:pt x="8782177" y="0"/>
                    <a:pt x="11315192" y="2533015"/>
                    <a:pt x="11315192" y="5657596"/>
                  </a:cubicBezTo>
                  <a:cubicBezTo>
                    <a:pt x="11315192" y="8782177"/>
                    <a:pt x="8782177" y="11315192"/>
                    <a:pt x="5657596" y="11315192"/>
                  </a:cubicBezTo>
                  <a:cubicBezTo>
                    <a:pt x="2533015" y="11315192"/>
                    <a:pt x="0" y="8782177"/>
                    <a:pt x="0" y="5657596"/>
                  </a:cubicBezTo>
                  <a:close/>
                </a:path>
              </a:pathLst>
            </a:custGeom>
            <a:solidFill>
              <a:srgbClr val="E8E7E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07400" y="1374645"/>
            <a:ext cx="15473100" cy="8176500"/>
            <a:chOff x="0" y="0"/>
            <a:chExt cx="20630800" cy="10902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30769" cy="10902061"/>
            </a:xfrm>
            <a:custGeom>
              <a:avLst/>
              <a:gdLst/>
              <a:ahLst/>
              <a:cxnLst/>
              <a:rect l="l" t="t" r="r" b="b"/>
              <a:pathLst>
                <a:path w="20630769" h="10902061">
                  <a:moveTo>
                    <a:pt x="25400" y="0"/>
                  </a:moveTo>
                  <a:lnTo>
                    <a:pt x="20605369" y="0"/>
                  </a:lnTo>
                  <a:cubicBezTo>
                    <a:pt x="20619338" y="0"/>
                    <a:pt x="20630769" y="11430"/>
                    <a:pt x="20630769" y="25400"/>
                  </a:cubicBezTo>
                  <a:lnTo>
                    <a:pt x="20630769" y="10876661"/>
                  </a:lnTo>
                  <a:cubicBezTo>
                    <a:pt x="20630769" y="10890631"/>
                    <a:pt x="20619338" y="10902061"/>
                    <a:pt x="20605369" y="10902061"/>
                  </a:cubicBezTo>
                  <a:lnTo>
                    <a:pt x="25400" y="10902061"/>
                  </a:lnTo>
                  <a:cubicBezTo>
                    <a:pt x="11430" y="10902061"/>
                    <a:pt x="0" y="10890631"/>
                    <a:pt x="0" y="10876661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0876661"/>
                  </a:lnTo>
                  <a:lnTo>
                    <a:pt x="25400" y="10876661"/>
                  </a:lnTo>
                  <a:lnTo>
                    <a:pt x="25400" y="10851261"/>
                  </a:lnTo>
                  <a:lnTo>
                    <a:pt x="20605369" y="10851261"/>
                  </a:lnTo>
                  <a:lnTo>
                    <a:pt x="20605369" y="10876661"/>
                  </a:lnTo>
                  <a:lnTo>
                    <a:pt x="20579969" y="10876661"/>
                  </a:lnTo>
                  <a:lnTo>
                    <a:pt x="20579969" y="25400"/>
                  </a:lnTo>
                  <a:lnTo>
                    <a:pt x="20605369" y="25400"/>
                  </a:lnTo>
                  <a:lnTo>
                    <a:pt x="20605369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AutoShape 6"/>
          <p:cNvSpPr/>
          <p:nvPr/>
        </p:nvSpPr>
        <p:spPr>
          <a:xfrm rot="65655">
            <a:off x="16796118" y="9207625"/>
            <a:ext cx="1995064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rot="81030">
            <a:off x="-158325" y="1069475"/>
            <a:ext cx="1616549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128259" y="1412870"/>
          <a:ext cx="14031383" cy="8100051"/>
        </p:xfrm>
        <a:graphic>
          <a:graphicData uri="http://schemas.openxmlformats.org/drawingml/2006/table">
            <a:tbl>
              <a:tblPr/>
              <a:tblGrid>
                <a:gridCol w="364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0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7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610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 Bold"/>
                        </a:rPr>
                        <a:t>Differentiation 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 Bold"/>
                        </a:rPr>
                        <a:t>Other Solutions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 Bold"/>
                        </a:rPr>
                        <a:t>Our 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131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Audio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Often manual and less precise placement, potentially intrusive.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Intelligent silence detection to place descriptions without overlapping sound effects.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131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Scalability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Limited scalability, often focused on specific content types.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Efficiently scalable across various content types.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131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Technology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Little use of advanced ML and NLP techniques.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 Leverages pretrained machine learning models and NLP for accurate text descriptions.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001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Detail and Immersion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Bounded user feedback integration.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</a:rPr>
                        <a:t>Continuous feedback from visually impaired users for better experience.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407400" y="42291"/>
            <a:ext cx="6170713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8"/>
              </a:lnSpc>
            </a:pPr>
            <a:r>
              <a:rPr lang="en-US" sz="5600">
                <a:solidFill>
                  <a:srgbClr val="000000"/>
                </a:solidFill>
                <a:latin typeface="Arimo Bold"/>
              </a:rPr>
              <a:t>Why us?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7726" y="512644"/>
            <a:ext cx="6281928" cy="151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1"/>
              </a:lnSpc>
            </a:pPr>
            <a:r>
              <a:rPr lang="en-US" sz="5055">
                <a:solidFill>
                  <a:srgbClr val="000000"/>
                </a:solidFill>
                <a:latin typeface="Inter Bold"/>
              </a:rPr>
              <a:t>How we are doing?</a:t>
            </a:r>
          </a:p>
          <a:p>
            <a:pPr algn="l">
              <a:lnSpc>
                <a:spcPts val="6160"/>
              </a:lnSpc>
            </a:pPr>
            <a:endParaRPr lang="en-US" sz="5055">
              <a:solidFill>
                <a:srgbClr val="000000"/>
              </a:solidFill>
              <a:latin typeface="Inter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915339" y="1705359"/>
            <a:ext cx="2236042" cy="1214519"/>
            <a:chOff x="0" y="0"/>
            <a:chExt cx="812800" cy="4414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41477"/>
            </a:xfrm>
            <a:custGeom>
              <a:avLst/>
              <a:gdLst/>
              <a:ahLst/>
              <a:cxnLst/>
              <a:rect l="l" t="t" r="r" b="b"/>
              <a:pathLst>
                <a:path w="812800" h="441477">
                  <a:moveTo>
                    <a:pt x="51935" y="0"/>
                  </a:moveTo>
                  <a:lnTo>
                    <a:pt x="760865" y="0"/>
                  </a:lnTo>
                  <a:cubicBezTo>
                    <a:pt x="774639" y="0"/>
                    <a:pt x="787849" y="5472"/>
                    <a:pt x="797589" y="15211"/>
                  </a:cubicBezTo>
                  <a:cubicBezTo>
                    <a:pt x="807328" y="24951"/>
                    <a:pt x="812800" y="38161"/>
                    <a:pt x="812800" y="51935"/>
                  </a:cubicBezTo>
                  <a:lnTo>
                    <a:pt x="812800" y="389542"/>
                  </a:lnTo>
                  <a:cubicBezTo>
                    <a:pt x="812800" y="403316"/>
                    <a:pt x="807328" y="416526"/>
                    <a:pt x="797589" y="426266"/>
                  </a:cubicBezTo>
                  <a:cubicBezTo>
                    <a:pt x="787849" y="436005"/>
                    <a:pt x="774639" y="441477"/>
                    <a:pt x="760865" y="441477"/>
                  </a:cubicBezTo>
                  <a:lnTo>
                    <a:pt x="51935" y="441477"/>
                  </a:lnTo>
                  <a:cubicBezTo>
                    <a:pt x="38161" y="441477"/>
                    <a:pt x="24951" y="436005"/>
                    <a:pt x="15211" y="426266"/>
                  </a:cubicBezTo>
                  <a:cubicBezTo>
                    <a:pt x="5472" y="416526"/>
                    <a:pt x="0" y="403316"/>
                    <a:pt x="0" y="389542"/>
                  </a:cubicBezTo>
                  <a:lnTo>
                    <a:pt x="0" y="51935"/>
                  </a:lnTo>
                  <a:cubicBezTo>
                    <a:pt x="0" y="38161"/>
                    <a:pt x="5472" y="24951"/>
                    <a:pt x="15211" y="15211"/>
                  </a:cubicBezTo>
                  <a:cubicBezTo>
                    <a:pt x="24951" y="5472"/>
                    <a:pt x="38161" y="0"/>
                    <a:pt x="51935" y="0"/>
                  </a:cubicBezTo>
                  <a:close/>
                </a:path>
              </a:pathLst>
            </a:custGeom>
            <a:solidFill>
              <a:srgbClr val="2D354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441477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87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48079" y="1343747"/>
            <a:ext cx="570562" cy="57056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93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362"/>
                </a:lnSpc>
              </a:pPr>
              <a:r>
                <a:rPr lang="en-US" sz="1687">
                  <a:solidFill>
                    <a:srgbClr val="FFFFFF"/>
                  </a:solidFill>
                  <a:latin typeface="Garet Bold"/>
                </a:rPr>
                <a:t>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081271" y="2178358"/>
            <a:ext cx="1823935" cy="26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"/>
              </a:lnSpc>
              <a:spcBef>
                <a:spcPct val="0"/>
              </a:spcBef>
            </a:pPr>
            <a:r>
              <a:rPr lang="en-US" sz="1627">
                <a:solidFill>
                  <a:srgbClr val="EAEAEC"/>
                </a:solidFill>
                <a:latin typeface="Garet"/>
              </a:rPr>
              <a:t>VIDEO DATASET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411949" y="3951821"/>
            <a:ext cx="2236042" cy="1214519"/>
            <a:chOff x="0" y="0"/>
            <a:chExt cx="812800" cy="4414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41477"/>
            </a:xfrm>
            <a:custGeom>
              <a:avLst/>
              <a:gdLst/>
              <a:ahLst/>
              <a:cxnLst/>
              <a:rect l="l" t="t" r="r" b="b"/>
              <a:pathLst>
                <a:path w="812800" h="441477">
                  <a:moveTo>
                    <a:pt x="51935" y="0"/>
                  </a:moveTo>
                  <a:lnTo>
                    <a:pt x="760865" y="0"/>
                  </a:lnTo>
                  <a:cubicBezTo>
                    <a:pt x="774639" y="0"/>
                    <a:pt x="787849" y="5472"/>
                    <a:pt x="797589" y="15211"/>
                  </a:cubicBezTo>
                  <a:cubicBezTo>
                    <a:pt x="807328" y="24951"/>
                    <a:pt x="812800" y="38161"/>
                    <a:pt x="812800" y="51935"/>
                  </a:cubicBezTo>
                  <a:lnTo>
                    <a:pt x="812800" y="389542"/>
                  </a:lnTo>
                  <a:cubicBezTo>
                    <a:pt x="812800" y="403316"/>
                    <a:pt x="807328" y="416526"/>
                    <a:pt x="797589" y="426266"/>
                  </a:cubicBezTo>
                  <a:cubicBezTo>
                    <a:pt x="787849" y="436005"/>
                    <a:pt x="774639" y="441477"/>
                    <a:pt x="760865" y="441477"/>
                  </a:cubicBezTo>
                  <a:lnTo>
                    <a:pt x="51935" y="441477"/>
                  </a:lnTo>
                  <a:cubicBezTo>
                    <a:pt x="38161" y="441477"/>
                    <a:pt x="24951" y="436005"/>
                    <a:pt x="15211" y="426266"/>
                  </a:cubicBezTo>
                  <a:cubicBezTo>
                    <a:pt x="5472" y="416526"/>
                    <a:pt x="0" y="403316"/>
                    <a:pt x="0" y="389542"/>
                  </a:cubicBezTo>
                  <a:lnTo>
                    <a:pt x="0" y="51935"/>
                  </a:lnTo>
                  <a:cubicBezTo>
                    <a:pt x="0" y="38161"/>
                    <a:pt x="5472" y="24951"/>
                    <a:pt x="15211" y="15211"/>
                  </a:cubicBezTo>
                  <a:cubicBezTo>
                    <a:pt x="24951" y="5472"/>
                    <a:pt x="38161" y="0"/>
                    <a:pt x="51935" y="0"/>
                  </a:cubicBezTo>
                  <a:close/>
                </a:path>
              </a:pathLst>
            </a:custGeom>
            <a:solidFill>
              <a:srgbClr val="EAEA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812800" cy="441477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87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244689" y="3590209"/>
            <a:ext cx="570562" cy="57056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93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362"/>
                </a:lnSpc>
              </a:pPr>
              <a:r>
                <a:rPr lang="en-US" sz="1687">
                  <a:solidFill>
                    <a:srgbClr val="FFFFFF"/>
                  </a:solidFill>
                  <a:latin typeface="Garet Bold"/>
                </a:rPr>
                <a:t>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759327" y="4410536"/>
            <a:ext cx="1541286" cy="54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"/>
              </a:lnSpc>
              <a:spcBef>
                <a:spcPct val="0"/>
              </a:spcBef>
            </a:pPr>
            <a:r>
              <a:rPr lang="en-US" sz="1627">
                <a:solidFill>
                  <a:srgbClr val="000000"/>
                </a:solidFill>
                <a:latin typeface="Garet"/>
              </a:rPr>
              <a:t>PRETRAINED MODEL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3529970" y="2312618"/>
            <a:ext cx="0" cy="1277591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 flipH="1" flipV="1">
            <a:off x="10151381" y="2312618"/>
            <a:ext cx="337858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9302278" y="3951821"/>
            <a:ext cx="2236042" cy="1214519"/>
            <a:chOff x="0" y="0"/>
            <a:chExt cx="812800" cy="4414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41477"/>
            </a:xfrm>
            <a:custGeom>
              <a:avLst/>
              <a:gdLst/>
              <a:ahLst/>
              <a:cxnLst/>
              <a:rect l="l" t="t" r="r" b="b"/>
              <a:pathLst>
                <a:path w="812800" h="441477">
                  <a:moveTo>
                    <a:pt x="51935" y="0"/>
                  </a:moveTo>
                  <a:lnTo>
                    <a:pt x="760865" y="0"/>
                  </a:lnTo>
                  <a:cubicBezTo>
                    <a:pt x="774639" y="0"/>
                    <a:pt x="787849" y="5472"/>
                    <a:pt x="797589" y="15211"/>
                  </a:cubicBezTo>
                  <a:cubicBezTo>
                    <a:pt x="807328" y="24951"/>
                    <a:pt x="812800" y="38161"/>
                    <a:pt x="812800" y="51935"/>
                  </a:cubicBezTo>
                  <a:lnTo>
                    <a:pt x="812800" y="389542"/>
                  </a:lnTo>
                  <a:cubicBezTo>
                    <a:pt x="812800" y="403316"/>
                    <a:pt x="807328" y="416526"/>
                    <a:pt x="797589" y="426266"/>
                  </a:cubicBezTo>
                  <a:cubicBezTo>
                    <a:pt x="787849" y="436005"/>
                    <a:pt x="774639" y="441477"/>
                    <a:pt x="760865" y="441477"/>
                  </a:cubicBezTo>
                  <a:lnTo>
                    <a:pt x="51935" y="441477"/>
                  </a:lnTo>
                  <a:cubicBezTo>
                    <a:pt x="38161" y="441477"/>
                    <a:pt x="24951" y="436005"/>
                    <a:pt x="15211" y="426266"/>
                  </a:cubicBezTo>
                  <a:cubicBezTo>
                    <a:pt x="5472" y="416526"/>
                    <a:pt x="0" y="403316"/>
                    <a:pt x="0" y="389542"/>
                  </a:cubicBezTo>
                  <a:lnTo>
                    <a:pt x="0" y="51935"/>
                  </a:lnTo>
                  <a:cubicBezTo>
                    <a:pt x="0" y="38161"/>
                    <a:pt x="5472" y="24951"/>
                    <a:pt x="15211" y="15211"/>
                  </a:cubicBezTo>
                  <a:cubicBezTo>
                    <a:pt x="24951" y="5472"/>
                    <a:pt x="38161" y="0"/>
                    <a:pt x="51935" y="0"/>
                  </a:cubicBezTo>
                  <a:close/>
                </a:path>
              </a:pathLst>
            </a:custGeom>
            <a:solidFill>
              <a:srgbClr val="EAEA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812800" cy="441477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87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135018" y="3590209"/>
            <a:ext cx="570562" cy="57056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93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362"/>
                </a:lnSpc>
              </a:pPr>
              <a:r>
                <a:rPr lang="en-US" sz="1687">
                  <a:solidFill>
                    <a:srgbClr val="FFFFFF"/>
                  </a:solidFill>
                  <a:latin typeface="Garet Bold"/>
                </a:rPr>
                <a:t>3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648776" y="4410536"/>
            <a:ext cx="1541286" cy="54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"/>
              </a:lnSpc>
              <a:spcBef>
                <a:spcPct val="0"/>
              </a:spcBef>
            </a:pPr>
            <a:r>
              <a:rPr lang="en-US" sz="1627">
                <a:solidFill>
                  <a:srgbClr val="000000"/>
                </a:solidFill>
                <a:latin typeface="Garet"/>
              </a:rPr>
              <a:t>TRANSFER LEARNING</a:t>
            </a:r>
          </a:p>
        </p:txBody>
      </p:sp>
      <p:sp>
        <p:nvSpPr>
          <p:cNvPr id="26" name="AutoShape 26"/>
          <p:cNvSpPr/>
          <p:nvPr/>
        </p:nvSpPr>
        <p:spPr>
          <a:xfrm flipH="1">
            <a:off x="11538320" y="4559080"/>
            <a:ext cx="87362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7" name="Group 27"/>
          <p:cNvGrpSpPr/>
          <p:nvPr/>
        </p:nvGrpSpPr>
        <p:grpSpPr>
          <a:xfrm>
            <a:off x="3653404" y="5844489"/>
            <a:ext cx="2236042" cy="1214519"/>
            <a:chOff x="0" y="0"/>
            <a:chExt cx="812800" cy="4414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41477"/>
            </a:xfrm>
            <a:custGeom>
              <a:avLst/>
              <a:gdLst/>
              <a:ahLst/>
              <a:cxnLst/>
              <a:rect l="l" t="t" r="r" b="b"/>
              <a:pathLst>
                <a:path w="812800" h="441477">
                  <a:moveTo>
                    <a:pt x="51935" y="0"/>
                  </a:moveTo>
                  <a:lnTo>
                    <a:pt x="760865" y="0"/>
                  </a:lnTo>
                  <a:cubicBezTo>
                    <a:pt x="774639" y="0"/>
                    <a:pt x="787849" y="5472"/>
                    <a:pt x="797589" y="15211"/>
                  </a:cubicBezTo>
                  <a:cubicBezTo>
                    <a:pt x="807328" y="24951"/>
                    <a:pt x="812800" y="38161"/>
                    <a:pt x="812800" y="51935"/>
                  </a:cubicBezTo>
                  <a:lnTo>
                    <a:pt x="812800" y="389542"/>
                  </a:lnTo>
                  <a:cubicBezTo>
                    <a:pt x="812800" y="403316"/>
                    <a:pt x="807328" y="416526"/>
                    <a:pt x="797589" y="426266"/>
                  </a:cubicBezTo>
                  <a:cubicBezTo>
                    <a:pt x="787849" y="436005"/>
                    <a:pt x="774639" y="441477"/>
                    <a:pt x="760865" y="441477"/>
                  </a:cubicBezTo>
                  <a:lnTo>
                    <a:pt x="51935" y="441477"/>
                  </a:lnTo>
                  <a:cubicBezTo>
                    <a:pt x="38161" y="441477"/>
                    <a:pt x="24951" y="436005"/>
                    <a:pt x="15211" y="426266"/>
                  </a:cubicBezTo>
                  <a:cubicBezTo>
                    <a:pt x="5472" y="416526"/>
                    <a:pt x="0" y="403316"/>
                    <a:pt x="0" y="389542"/>
                  </a:cubicBezTo>
                  <a:lnTo>
                    <a:pt x="0" y="51935"/>
                  </a:lnTo>
                  <a:cubicBezTo>
                    <a:pt x="0" y="38161"/>
                    <a:pt x="5472" y="24951"/>
                    <a:pt x="15211" y="15211"/>
                  </a:cubicBezTo>
                  <a:cubicBezTo>
                    <a:pt x="24951" y="5472"/>
                    <a:pt x="38161" y="0"/>
                    <a:pt x="51935" y="0"/>
                  </a:cubicBezTo>
                  <a:close/>
                </a:path>
              </a:pathLst>
            </a:custGeom>
            <a:solidFill>
              <a:srgbClr val="EAEA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812800" cy="441477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871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486144" y="5482877"/>
            <a:ext cx="570562" cy="57056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93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362"/>
                </a:lnSpc>
              </a:pPr>
              <a:r>
                <a:rPr lang="en-US" sz="1687">
                  <a:solidFill>
                    <a:srgbClr val="FFFFFF"/>
                  </a:solidFill>
                  <a:latin typeface="Garet Bold"/>
                </a:rPr>
                <a:t>5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987387" y="6162562"/>
            <a:ext cx="1541286" cy="54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"/>
              </a:lnSpc>
              <a:spcBef>
                <a:spcPct val="0"/>
              </a:spcBef>
            </a:pPr>
            <a:r>
              <a:rPr lang="en-US" sz="1627">
                <a:solidFill>
                  <a:srgbClr val="000000"/>
                </a:solidFill>
                <a:latin typeface="Garet"/>
              </a:rPr>
              <a:t>TEXT TO SPEECH</a:t>
            </a:r>
          </a:p>
        </p:txBody>
      </p:sp>
      <p:sp>
        <p:nvSpPr>
          <p:cNvPr id="34" name="AutoShape 34"/>
          <p:cNvSpPr/>
          <p:nvPr/>
        </p:nvSpPr>
        <p:spPr>
          <a:xfrm>
            <a:off x="4771425" y="4602718"/>
            <a:ext cx="0" cy="88015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/>
          <p:cNvSpPr/>
          <p:nvPr/>
        </p:nvSpPr>
        <p:spPr>
          <a:xfrm flipH="1" flipV="1">
            <a:off x="4758030" y="4616113"/>
            <a:ext cx="1434577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6" name="Group 36"/>
          <p:cNvGrpSpPr/>
          <p:nvPr/>
        </p:nvGrpSpPr>
        <p:grpSpPr>
          <a:xfrm>
            <a:off x="6876914" y="5844489"/>
            <a:ext cx="2236042" cy="1214519"/>
            <a:chOff x="0" y="0"/>
            <a:chExt cx="812800" cy="44147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441477"/>
            </a:xfrm>
            <a:custGeom>
              <a:avLst/>
              <a:gdLst/>
              <a:ahLst/>
              <a:cxnLst/>
              <a:rect l="l" t="t" r="r" b="b"/>
              <a:pathLst>
                <a:path w="812800" h="441477">
                  <a:moveTo>
                    <a:pt x="51935" y="0"/>
                  </a:moveTo>
                  <a:lnTo>
                    <a:pt x="760865" y="0"/>
                  </a:lnTo>
                  <a:cubicBezTo>
                    <a:pt x="774639" y="0"/>
                    <a:pt x="787849" y="5472"/>
                    <a:pt x="797589" y="15211"/>
                  </a:cubicBezTo>
                  <a:cubicBezTo>
                    <a:pt x="807328" y="24951"/>
                    <a:pt x="812800" y="38161"/>
                    <a:pt x="812800" y="51935"/>
                  </a:cubicBezTo>
                  <a:lnTo>
                    <a:pt x="812800" y="389542"/>
                  </a:lnTo>
                  <a:cubicBezTo>
                    <a:pt x="812800" y="403316"/>
                    <a:pt x="807328" y="416526"/>
                    <a:pt x="797589" y="426266"/>
                  </a:cubicBezTo>
                  <a:cubicBezTo>
                    <a:pt x="787849" y="436005"/>
                    <a:pt x="774639" y="441477"/>
                    <a:pt x="760865" y="441477"/>
                  </a:cubicBezTo>
                  <a:lnTo>
                    <a:pt x="51935" y="441477"/>
                  </a:lnTo>
                  <a:cubicBezTo>
                    <a:pt x="38161" y="441477"/>
                    <a:pt x="24951" y="436005"/>
                    <a:pt x="15211" y="426266"/>
                  </a:cubicBezTo>
                  <a:cubicBezTo>
                    <a:pt x="5472" y="416526"/>
                    <a:pt x="0" y="403316"/>
                    <a:pt x="0" y="389542"/>
                  </a:cubicBezTo>
                  <a:lnTo>
                    <a:pt x="0" y="51935"/>
                  </a:lnTo>
                  <a:cubicBezTo>
                    <a:pt x="0" y="38161"/>
                    <a:pt x="5472" y="24951"/>
                    <a:pt x="15211" y="15211"/>
                  </a:cubicBezTo>
                  <a:cubicBezTo>
                    <a:pt x="24951" y="5472"/>
                    <a:pt x="38161" y="0"/>
                    <a:pt x="51935" y="0"/>
                  </a:cubicBezTo>
                  <a:close/>
                </a:path>
              </a:pathLst>
            </a:custGeom>
            <a:solidFill>
              <a:srgbClr val="EAEA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812800" cy="441477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871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709654" y="5482877"/>
            <a:ext cx="570562" cy="570562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93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362"/>
                </a:lnSpc>
              </a:pPr>
              <a:r>
                <a:rPr lang="en-US" sz="1687">
                  <a:solidFill>
                    <a:srgbClr val="FFFFFF"/>
                  </a:solidFill>
                  <a:latin typeface="Garet Bold"/>
                </a:rPr>
                <a:t>6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7224292" y="6162562"/>
            <a:ext cx="1541286" cy="54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"/>
              </a:lnSpc>
              <a:spcBef>
                <a:spcPct val="0"/>
              </a:spcBef>
            </a:pPr>
            <a:r>
              <a:rPr lang="en-US" sz="1627">
                <a:solidFill>
                  <a:srgbClr val="000000"/>
                </a:solidFill>
                <a:latin typeface="Garet"/>
              </a:rPr>
              <a:t>SILENECE DETECTION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6192607" y="3951821"/>
            <a:ext cx="2236042" cy="1214519"/>
            <a:chOff x="0" y="0"/>
            <a:chExt cx="812800" cy="44147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441477"/>
            </a:xfrm>
            <a:custGeom>
              <a:avLst/>
              <a:gdLst/>
              <a:ahLst/>
              <a:cxnLst/>
              <a:rect l="l" t="t" r="r" b="b"/>
              <a:pathLst>
                <a:path w="812800" h="441477">
                  <a:moveTo>
                    <a:pt x="51935" y="0"/>
                  </a:moveTo>
                  <a:lnTo>
                    <a:pt x="760865" y="0"/>
                  </a:lnTo>
                  <a:cubicBezTo>
                    <a:pt x="774639" y="0"/>
                    <a:pt x="787849" y="5472"/>
                    <a:pt x="797589" y="15211"/>
                  </a:cubicBezTo>
                  <a:cubicBezTo>
                    <a:pt x="807328" y="24951"/>
                    <a:pt x="812800" y="38161"/>
                    <a:pt x="812800" y="51935"/>
                  </a:cubicBezTo>
                  <a:lnTo>
                    <a:pt x="812800" y="389542"/>
                  </a:lnTo>
                  <a:cubicBezTo>
                    <a:pt x="812800" y="403316"/>
                    <a:pt x="807328" y="416526"/>
                    <a:pt x="797589" y="426266"/>
                  </a:cubicBezTo>
                  <a:cubicBezTo>
                    <a:pt x="787849" y="436005"/>
                    <a:pt x="774639" y="441477"/>
                    <a:pt x="760865" y="441477"/>
                  </a:cubicBezTo>
                  <a:lnTo>
                    <a:pt x="51935" y="441477"/>
                  </a:lnTo>
                  <a:cubicBezTo>
                    <a:pt x="38161" y="441477"/>
                    <a:pt x="24951" y="436005"/>
                    <a:pt x="15211" y="426266"/>
                  </a:cubicBezTo>
                  <a:cubicBezTo>
                    <a:pt x="5472" y="416526"/>
                    <a:pt x="0" y="403316"/>
                    <a:pt x="0" y="389542"/>
                  </a:cubicBezTo>
                  <a:lnTo>
                    <a:pt x="0" y="51935"/>
                  </a:lnTo>
                  <a:cubicBezTo>
                    <a:pt x="0" y="38161"/>
                    <a:pt x="5472" y="24951"/>
                    <a:pt x="15211" y="15211"/>
                  </a:cubicBezTo>
                  <a:cubicBezTo>
                    <a:pt x="24951" y="5472"/>
                    <a:pt x="38161" y="0"/>
                    <a:pt x="51935" y="0"/>
                  </a:cubicBezTo>
                  <a:close/>
                </a:path>
              </a:pathLst>
            </a:custGeom>
            <a:solidFill>
              <a:srgbClr val="EAEA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0"/>
              <a:ext cx="812800" cy="441477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871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025347" y="3590209"/>
            <a:ext cx="570562" cy="57056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93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362"/>
                </a:lnSpc>
              </a:pPr>
              <a:r>
                <a:rPr lang="en-US" sz="1687">
                  <a:solidFill>
                    <a:srgbClr val="FFFFFF"/>
                  </a:solidFill>
                  <a:latin typeface="Garet Bold"/>
                </a:rPr>
                <a:t>4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6539985" y="4269893"/>
            <a:ext cx="1541286" cy="54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"/>
              </a:lnSpc>
              <a:spcBef>
                <a:spcPct val="0"/>
              </a:spcBef>
            </a:pPr>
            <a:r>
              <a:rPr lang="en-US" sz="1627">
                <a:solidFill>
                  <a:srgbClr val="000000"/>
                </a:solidFill>
                <a:latin typeface="Garet"/>
              </a:rPr>
              <a:t>TEXT GENERATION</a:t>
            </a:r>
          </a:p>
        </p:txBody>
      </p:sp>
      <p:sp>
        <p:nvSpPr>
          <p:cNvPr id="50" name="AutoShape 50"/>
          <p:cNvSpPr/>
          <p:nvPr/>
        </p:nvSpPr>
        <p:spPr>
          <a:xfrm flipH="1">
            <a:off x="8428649" y="4559080"/>
            <a:ext cx="87362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1" name="Group 51"/>
          <p:cNvGrpSpPr/>
          <p:nvPr/>
        </p:nvGrpSpPr>
        <p:grpSpPr>
          <a:xfrm>
            <a:off x="10104151" y="5844489"/>
            <a:ext cx="2236042" cy="1214519"/>
            <a:chOff x="0" y="0"/>
            <a:chExt cx="812800" cy="44147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441477"/>
            </a:xfrm>
            <a:custGeom>
              <a:avLst/>
              <a:gdLst/>
              <a:ahLst/>
              <a:cxnLst/>
              <a:rect l="l" t="t" r="r" b="b"/>
              <a:pathLst>
                <a:path w="812800" h="441477">
                  <a:moveTo>
                    <a:pt x="51935" y="0"/>
                  </a:moveTo>
                  <a:lnTo>
                    <a:pt x="760865" y="0"/>
                  </a:lnTo>
                  <a:cubicBezTo>
                    <a:pt x="774639" y="0"/>
                    <a:pt x="787849" y="5472"/>
                    <a:pt x="797589" y="15211"/>
                  </a:cubicBezTo>
                  <a:cubicBezTo>
                    <a:pt x="807328" y="24951"/>
                    <a:pt x="812800" y="38161"/>
                    <a:pt x="812800" y="51935"/>
                  </a:cubicBezTo>
                  <a:lnTo>
                    <a:pt x="812800" y="389542"/>
                  </a:lnTo>
                  <a:cubicBezTo>
                    <a:pt x="812800" y="403316"/>
                    <a:pt x="807328" y="416526"/>
                    <a:pt x="797589" y="426266"/>
                  </a:cubicBezTo>
                  <a:cubicBezTo>
                    <a:pt x="787849" y="436005"/>
                    <a:pt x="774639" y="441477"/>
                    <a:pt x="760865" y="441477"/>
                  </a:cubicBezTo>
                  <a:lnTo>
                    <a:pt x="51935" y="441477"/>
                  </a:lnTo>
                  <a:cubicBezTo>
                    <a:pt x="38161" y="441477"/>
                    <a:pt x="24951" y="436005"/>
                    <a:pt x="15211" y="426266"/>
                  </a:cubicBezTo>
                  <a:cubicBezTo>
                    <a:pt x="5472" y="416526"/>
                    <a:pt x="0" y="403316"/>
                    <a:pt x="0" y="389542"/>
                  </a:cubicBezTo>
                  <a:lnTo>
                    <a:pt x="0" y="51935"/>
                  </a:lnTo>
                  <a:cubicBezTo>
                    <a:pt x="0" y="38161"/>
                    <a:pt x="5472" y="24951"/>
                    <a:pt x="15211" y="15211"/>
                  </a:cubicBezTo>
                  <a:cubicBezTo>
                    <a:pt x="24951" y="5472"/>
                    <a:pt x="38161" y="0"/>
                    <a:pt x="51935" y="0"/>
                  </a:cubicBezTo>
                  <a:close/>
                </a:path>
              </a:pathLst>
            </a:custGeom>
            <a:solidFill>
              <a:srgbClr val="EAEA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0"/>
              <a:ext cx="812800" cy="441477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871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936891" y="5482877"/>
            <a:ext cx="570562" cy="570562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93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362"/>
                </a:lnSpc>
              </a:pPr>
              <a:r>
                <a:rPr lang="en-US" sz="1687">
                  <a:solidFill>
                    <a:srgbClr val="FFFFFF"/>
                  </a:solidFill>
                  <a:latin typeface="Garet Bold"/>
                </a:rPr>
                <a:t>7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0451529" y="6303204"/>
            <a:ext cx="1541286" cy="54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"/>
              </a:lnSpc>
              <a:spcBef>
                <a:spcPct val="0"/>
              </a:spcBef>
            </a:pPr>
            <a:r>
              <a:rPr lang="en-US" sz="1627">
                <a:solidFill>
                  <a:srgbClr val="000000"/>
                </a:solidFill>
                <a:latin typeface="Garet"/>
              </a:rPr>
              <a:t>NARRATION PLACEMENT</a:t>
            </a:r>
          </a:p>
        </p:txBody>
      </p:sp>
      <p:sp>
        <p:nvSpPr>
          <p:cNvPr id="58" name="AutoShape 58"/>
          <p:cNvSpPr/>
          <p:nvPr/>
        </p:nvSpPr>
        <p:spPr>
          <a:xfrm>
            <a:off x="5889446" y="6451748"/>
            <a:ext cx="987468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59" name="AutoShape 59"/>
          <p:cNvSpPr/>
          <p:nvPr/>
        </p:nvSpPr>
        <p:spPr>
          <a:xfrm>
            <a:off x="9112956" y="6451748"/>
            <a:ext cx="991195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60" name="AutoShape 60"/>
          <p:cNvSpPr/>
          <p:nvPr/>
        </p:nvSpPr>
        <p:spPr>
          <a:xfrm>
            <a:off x="11222172" y="7059008"/>
            <a:ext cx="0" cy="881481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1" name="Group 61"/>
          <p:cNvGrpSpPr/>
          <p:nvPr/>
        </p:nvGrpSpPr>
        <p:grpSpPr>
          <a:xfrm>
            <a:off x="6876914" y="7728734"/>
            <a:ext cx="2236042" cy="1214519"/>
            <a:chOff x="0" y="0"/>
            <a:chExt cx="812800" cy="44147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441477"/>
            </a:xfrm>
            <a:custGeom>
              <a:avLst/>
              <a:gdLst/>
              <a:ahLst/>
              <a:cxnLst/>
              <a:rect l="l" t="t" r="r" b="b"/>
              <a:pathLst>
                <a:path w="812800" h="441477">
                  <a:moveTo>
                    <a:pt x="51935" y="0"/>
                  </a:moveTo>
                  <a:lnTo>
                    <a:pt x="760865" y="0"/>
                  </a:lnTo>
                  <a:cubicBezTo>
                    <a:pt x="774639" y="0"/>
                    <a:pt x="787849" y="5472"/>
                    <a:pt x="797589" y="15211"/>
                  </a:cubicBezTo>
                  <a:cubicBezTo>
                    <a:pt x="807328" y="24951"/>
                    <a:pt x="812800" y="38161"/>
                    <a:pt x="812800" y="51935"/>
                  </a:cubicBezTo>
                  <a:lnTo>
                    <a:pt x="812800" y="389542"/>
                  </a:lnTo>
                  <a:cubicBezTo>
                    <a:pt x="812800" y="403316"/>
                    <a:pt x="807328" y="416526"/>
                    <a:pt x="797589" y="426266"/>
                  </a:cubicBezTo>
                  <a:cubicBezTo>
                    <a:pt x="787849" y="436005"/>
                    <a:pt x="774639" y="441477"/>
                    <a:pt x="760865" y="441477"/>
                  </a:cubicBezTo>
                  <a:lnTo>
                    <a:pt x="51935" y="441477"/>
                  </a:lnTo>
                  <a:cubicBezTo>
                    <a:pt x="38161" y="441477"/>
                    <a:pt x="24951" y="436005"/>
                    <a:pt x="15211" y="426266"/>
                  </a:cubicBezTo>
                  <a:cubicBezTo>
                    <a:pt x="5472" y="416526"/>
                    <a:pt x="0" y="403316"/>
                    <a:pt x="0" y="389542"/>
                  </a:cubicBezTo>
                  <a:lnTo>
                    <a:pt x="0" y="51935"/>
                  </a:lnTo>
                  <a:cubicBezTo>
                    <a:pt x="0" y="38161"/>
                    <a:pt x="5472" y="24951"/>
                    <a:pt x="15211" y="15211"/>
                  </a:cubicBezTo>
                  <a:cubicBezTo>
                    <a:pt x="24951" y="5472"/>
                    <a:pt x="38161" y="0"/>
                    <a:pt x="51935" y="0"/>
                  </a:cubicBezTo>
                  <a:close/>
                </a:path>
              </a:pathLst>
            </a:custGeom>
            <a:solidFill>
              <a:srgbClr val="EAEA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0"/>
              <a:ext cx="812800" cy="441477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871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7224292" y="8187450"/>
            <a:ext cx="1541286" cy="54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"/>
              </a:lnSpc>
              <a:spcBef>
                <a:spcPct val="0"/>
              </a:spcBef>
            </a:pPr>
            <a:r>
              <a:rPr lang="en-US" sz="1627">
                <a:solidFill>
                  <a:srgbClr val="000000"/>
                </a:solidFill>
                <a:latin typeface="Garet"/>
              </a:rPr>
              <a:t>TESTING AND FEEDBACK</a:t>
            </a:r>
          </a:p>
        </p:txBody>
      </p:sp>
      <p:sp>
        <p:nvSpPr>
          <p:cNvPr id="65" name="AutoShape 65"/>
          <p:cNvSpPr/>
          <p:nvPr/>
        </p:nvSpPr>
        <p:spPr>
          <a:xfrm flipH="1">
            <a:off x="9112956" y="8335994"/>
            <a:ext cx="1713711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6" name="Group 66"/>
          <p:cNvGrpSpPr/>
          <p:nvPr/>
        </p:nvGrpSpPr>
        <p:grpSpPr>
          <a:xfrm>
            <a:off x="7709654" y="7369927"/>
            <a:ext cx="570562" cy="570562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93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362"/>
                </a:lnSpc>
              </a:pPr>
              <a:r>
                <a:rPr lang="en-US" sz="1687">
                  <a:solidFill>
                    <a:srgbClr val="FFFFFF"/>
                  </a:solidFill>
                  <a:latin typeface="Garet Bold"/>
                </a:rPr>
                <a:t>9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3640009" y="7728734"/>
            <a:ext cx="2236042" cy="1214519"/>
            <a:chOff x="0" y="0"/>
            <a:chExt cx="812800" cy="44147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441477"/>
            </a:xfrm>
            <a:custGeom>
              <a:avLst/>
              <a:gdLst/>
              <a:ahLst/>
              <a:cxnLst/>
              <a:rect l="l" t="t" r="r" b="b"/>
              <a:pathLst>
                <a:path w="812800" h="441477">
                  <a:moveTo>
                    <a:pt x="51935" y="0"/>
                  </a:moveTo>
                  <a:lnTo>
                    <a:pt x="760865" y="0"/>
                  </a:lnTo>
                  <a:cubicBezTo>
                    <a:pt x="774639" y="0"/>
                    <a:pt x="787849" y="5472"/>
                    <a:pt x="797589" y="15211"/>
                  </a:cubicBezTo>
                  <a:cubicBezTo>
                    <a:pt x="807328" y="24951"/>
                    <a:pt x="812800" y="38161"/>
                    <a:pt x="812800" y="51935"/>
                  </a:cubicBezTo>
                  <a:lnTo>
                    <a:pt x="812800" y="389542"/>
                  </a:lnTo>
                  <a:cubicBezTo>
                    <a:pt x="812800" y="403316"/>
                    <a:pt x="807328" y="416526"/>
                    <a:pt x="797589" y="426266"/>
                  </a:cubicBezTo>
                  <a:cubicBezTo>
                    <a:pt x="787849" y="436005"/>
                    <a:pt x="774639" y="441477"/>
                    <a:pt x="760865" y="441477"/>
                  </a:cubicBezTo>
                  <a:lnTo>
                    <a:pt x="51935" y="441477"/>
                  </a:lnTo>
                  <a:cubicBezTo>
                    <a:pt x="38161" y="441477"/>
                    <a:pt x="24951" y="436005"/>
                    <a:pt x="15211" y="426266"/>
                  </a:cubicBezTo>
                  <a:cubicBezTo>
                    <a:pt x="5472" y="416526"/>
                    <a:pt x="0" y="403316"/>
                    <a:pt x="0" y="389542"/>
                  </a:cubicBezTo>
                  <a:lnTo>
                    <a:pt x="0" y="51935"/>
                  </a:lnTo>
                  <a:cubicBezTo>
                    <a:pt x="0" y="38161"/>
                    <a:pt x="5472" y="24951"/>
                    <a:pt x="15211" y="15211"/>
                  </a:cubicBezTo>
                  <a:cubicBezTo>
                    <a:pt x="24951" y="5472"/>
                    <a:pt x="38161" y="0"/>
                    <a:pt x="51935" y="0"/>
                  </a:cubicBezTo>
                  <a:close/>
                </a:path>
              </a:pathLst>
            </a:custGeom>
            <a:solidFill>
              <a:srgbClr val="2D354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0"/>
              <a:ext cx="812800" cy="441477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871"/>
                </a:lnSpc>
              </a:pPr>
              <a:r>
                <a:rPr lang="en-US" sz="1546">
                  <a:solidFill>
                    <a:srgbClr val="FFFFFF"/>
                  </a:solidFill>
                  <a:latin typeface="Garet"/>
                </a:rPr>
                <a:t>REFINEMENT AND IMPROVE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4472749" y="7369927"/>
            <a:ext cx="570562" cy="570562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93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362"/>
                </a:lnSpc>
              </a:pPr>
              <a:r>
                <a:rPr lang="en-US" sz="1687">
                  <a:solidFill>
                    <a:srgbClr val="FFFFFF"/>
                  </a:solidFill>
                  <a:latin typeface="Garet Bold"/>
                </a:rPr>
                <a:t>10</a:t>
              </a:r>
            </a:p>
          </p:txBody>
        </p:sp>
      </p:grpSp>
      <p:sp>
        <p:nvSpPr>
          <p:cNvPr id="75" name="AutoShape 75"/>
          <p:cNvSpPr/>
          <p:nvPr/>
        </p:nvSpPr>
        <p:spPr>
          <a:xfrm flipH="1">
            <a:off x="5876051" y="8335994"/>
            <a:ext cx="100086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6" name="Group 76"/>
          <p:cNvGrpSpPr/>
          <p:nvPr/>
        </p:nvGrpSpPr>
        <p:grpSpPr>
          <a:xfrm>
            <a:off x="10175907" y="7735283"/>
            <a:ext cx="2236042" cy="1214519"/>
            <a:chOff x="0" y="0"/>
            <a:chExt cx="812800" cy="441477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441477"/>
            </a:xfrm>
            <a:custGeom>
              <a:avLst/>
              <a:gdLst/>
              <a:ahLst/>
              <a:cxnLst/>
              <a:rect l="l" t="t" r="r" b="b"/>
              <a:pathLst>
                <a:path w="812800" h="441477">
                  <a:moveTo>
                    <a:pt x="51935" y="0"/>
                  </a:moveTo>
                  <a:lnTo>
                    <a:pt x="760865" y="0"/>
                  </a:lnTo>
                  <a:cubicBezTo>
                    <a:pt x="774639" y="0"/>
                    <a:pt x="787849" y="5472"/>
                    <a:pt x="797589" y="15211"/>
                  </a:cubicBezTo>
                  <a:cubicBezTo>
                    <a:pt x="807328" y="24951"/>
                    <a:pt x="812800" y="38161"/>
                    <a:pt x="812800" y="51935"/>
                  </a:cubicBezTo>
                  <a:lnTo>
                    <a:pt x="812800" y="389542"/>
                  </a:lnTo>
                  <a:cubicBezTo>
                    <a:pt x="812800" y="403316"/>
                    <a:pt x="807328" y="416526"/>
                    <a:pt x="797589" y="426266"/>
                  </a:cubicBezTo>
                  <a:cubicBezTo>
                    <a:pt x="787849" y="436005"/>
                    <a:pt x="774639" y="441477"/>
                    <a:pt x="760865" y="441477"/>
                  </a:cubicBezTo>
                  <a:lnTo>
                    <a:pt x="51935" y="441477"/>
                  </a:lnTo>
                  <a:cubicBezTo>
                    <a:pt x="38161" y="441477"/>
                    <a:pt x="24951" y="436005"/>
                    <a:pt x="15211" y="426266"/>
                  </a:cubicBezTo>
                  <a:cubicBezTo>
                    <a:pt x="5472" y="416526"/>
                    <a:pt x="0" y="403316"/>
                    <a:pt x="0" y="389542"/>
                  </a:cubicBezTo>
                  <a:lnTo>
                    <a:pt x="0" y="51935"/>
                  </a:lnTo>
                  <a:cubicBezTo>
                    <a:pt x="0" y="38161"/>
                    <a:pt x="5472" y="24951"/>
                    <a:pt x="15211" y="15211"/>
                  </a:cubicBezTo>
                  <a:cubicBezTo>
                    <a:pt x="24951" y="5472"/>
                    <a:pt x="38161" y="0"/>
                    <a:pt x="51935" y="0"/>
                  </a:cubicBezTo>
                  <a:close/>
                </a:path>
              </a:pathLst>
            </a:custGeom>
            <a:solidFill>
              <a:srgbClr val="EAEA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0"/>
              <a:ext cx="812800" cy="441477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871"/>
                </a:lnSpc>
              </a:pPr>
              <a:r>
                <a:rPr lang="en-US" sz="1546">
                  <a:solidFill>
                    <a:srgbClr val="2D3546"/>
                  </a:solidFill>
                  <a:latin typeface="Garet"/>
                </a:rPr>
                <a:t>FINAL VIDEO WITH AUDIO DESCRIPTION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967758" y="7335233"/>
            <a:ext cx="570562" cy="57056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93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362"/>
                </a:lnSpc>
              </a:pPr>
              <a:r>
                <a:rPr lang="en-US" sz="1687">
                  <a:solidFill>
                    <a:srgbClr val="FFFFFF"/>
                  </a:solidFill>
                  <a:latin typeface="Garet Bold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8350" y="4973950"/>
            <a:ext cx="8486400" cy="8486400"/>
            <a:chOff x="0" y="0"/>
            <a:chExt cx="11315200" cy="11315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5192" cy="11315192"/>
            </a:xfrm>
            <a:custGeom>
              <a:avLst/>
              <a:gdLst/>
              <a:ahLst/>
              <a:cxnLst/>
              <a:rect l="l" t="t" r="r" b="b"/>
              <a:pathLst>
                <a:path w="11315192" h="11315192">
                  <a:moveTo>
                    <a:pt x="0" y="5657596"/>
                  </a:moveTo>
                  <a:cubicBezTo>
                    <a:pt x="0" y="2533015"/>
                    <a:pt x="2533015" y="0"/>
                    <a:pt x="5657596" y="0"/>
                  </a:cubicBezTo>
                  <a:cubicBezTo>
                    <a:pt x="8782177" y="0"/>
                    <a:pt x="11315192" y="2533015"/>
                    <a:pt x="11315192" y="5657596"/>
                  </a:cubicBezTo>
                  <a:cubicBezTo>
                    <a:pt x="11315192" y="8782177"/>
                    <a:pt x="8782177" y="11315192"/>
                    <a:pt x="5657596" y="11315192"/>
                  </a:cubicBezTo>
                  <a:cubicBezTo>
                    <a:pt x="2533015" y="11315192"/>
                    <a:pt x="0" y="8782177"/>
                    <a:pt x="0" y="5657596"/>
                  </a:cubicBezTo>
                  <a:close/>
                </a:path>
              </a:pathLst>
            </a:custGeom>
            <a:solidFill>
              <a:srgbClr val="E8E7E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07400" y="1059950"/>
            <a:ext cx="15473100" cy="8176500"/>
            <a:chOff x="0" y="0"/>
            <a:chExt cx="20630800" cy="10902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30769" cy="10902061"/>
            </a:xfrm>
            <a:custGeom>
              <a:avLst/>
              <a:gdLst/>
              <a:ahLst/>
              <a:cxnLst/>
              <a:rect l="l" t="t" r="r" b="b"/>
              <a:pathLst>
                <a:path w="20630769" h="10902061">
                  <a:moveTo>
                    <a:pt x="25400" y="0"/>
                  </a:moveTo>
                  <a:lnTo>
                    <a:pt x="20605369" y="0"/>
                  </a:lnTo>
                  <a:cubicBezTo>
                    <a:pt x="20619338" y="0"/>
                    <a:pt x="20630769" y="11430"/>
                    <a:pt x="20630769" y="25400"/>
                  </a:cubicBezTo>
                  <a:lnTo>
                    <a:pt x="20630769" y="10876661"/>
                  </a:lnTo>
                  <a:cubicBezTo>
                    <a:pt x="20630769" y="10890631"/>
                    <a:pt x="20619338" y="10902061"/>
                    <a:pt x="20605369" y="10902061"/>
                  </a:cubicBezTo>
                  <a:lnTo>
                    <a:pt x="25400" y="10902061"/>
                  </a:lnTo>
                  <a:cubicBezTo>
                    <a:pt x="11430" y="10902061"/>
                    <a:pt x="0" y="10890631"/>
                    <a:pt x="0" y="10876661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0876661"/>
                  </a:lnTo>
                  <a:lnTo>
                    <a:pt x="25400" y="10876661"/>
                  </a:lnTo>
                  <a:lnTo>
                    <a:pt x="25400" y="10851261"/>
                  </a:lnTo>
                  <a:lnTo>
                    <a:pt x="20605369" y="10851261"/>
                  </a:lnTo>
                  <a:lnTo>
                    <a:pt x="20605369" y="10876661"/>
                  </a:lnTo>
                  <a:lnTo>
                    <a:pt x="20579969" y="10876661"/>
                  </a:lnTo>
                  <a:lnTo>
                    <a:pt x="20579969" y="25400"/>
                  </a:lnTo>
                  <a:lnTo>
                    <a:pt x="20605369" y="25400"/>
                  </a:lnTo>
                  <a:lnTo>
                    <a:pt x="20605369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AutoShape 6"/>
          <p:cNvSpPr/>
          <p:nvPr/>
        </p:nvSpPr>
        <p:spPr>
          <a:xfrm rot="65655">
            <a:off x="16796118" y="9207625"/>
            <a:ext cx="1995064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rot="81030">
            <a:off x="-158325" y="1069475"/>
            <a:ext cx="1616549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978618" y="1234950"/>
            <a:ext cx="11111775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8"/>
              </a:lnSpc>
            </a:pPr>
            <a:r>
              <a:rPr lang="en-US" sz="5600">
                <a:solidFill>
                  <a:srgbClr val="000000"/>
                </a:solidFill>
                <a:latin typeface="Arimo Bold"/>
              </a:rPr>
              <a:t>Summary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78618" y="2773808"/>
            <a:ext cx="13225262" cy="82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6"/>
              </a:lnSpc>
              <a:spcBef>
                <a:spcPct val="0"/>
              </a:spcBef>
            </a:pPr>
            <a:r>
              <a:rPr lang="en-US" sz="2649">
                <a:solidFill>
                  <a:srgbClr val="000000"/>
                </a:solidFill>
                <a:latin typeface="Arimo Bold"/>
              </a:rPr>
              <a:t>Impact</a:t>
            </a:r>
            <a:r>
              <a:rPr lang="en-US" sz="2649">
                <a:solidFill>
                  <a:srgbClr val="000000"/>
                </a:solidFill>
                <a:latin typeface="Arimo"/>
              </a:rPr>
              <a:t>: Our project significantly enhances the movie-watching experience by providing                  comprehensive and immersive audio descriptions.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8618" y="4148640"/>
            <a:ext cx="13225262" cy="82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6"/>
              </a:lnSpc>
              <a:spcBef>
                <a:spcPct val="0"/>
              </a:spcBef>
            </a:pPr>
            <a:r>
              <a:rPr lang="en-US" sz="2649">
                <a:solidFill>
                  <a:srgbClr val="000000"/>
                </a:solidFill>
                <a:latin typeface="Arimo Bold"/>
              </a:rPr>
              <a:t>Value Proposition</a:t>
            </a:r>
            <a:r>
              <a:rPr lang="en-US" sz="2649">
                <a:solidFill>
                  <a:srgbClr val="000000"/>
                </a:solidFill>
                <a:latin typeface="Arimo"/>
              </a:rPr>
              <a:t>: Our solution stands out due to its detailed descriptions, advanced technology integration, innovative audio placement, and scalability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8618" y="5345948"/>
            <a:ext cx="13225262" cy="82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6"/>
              </a:lnSpc>
            </a:pPr>
            <a:r>
              <a:rPr lang="en-US" sz="2649">
                <a:solidFill>
                  <a:srgbClr val="000000"/>
                </a:solidFill>
                <a:latin typeface="Arimo Bold"/>
              </a:rPr>
              <a:t>Benefits</a:t>
            </a:r>
            <a:r>
              <a:rPr lang="en-US" sz="2649">
                <a:solidFill>
                  <a:srgbClr val="000000"/>
                </a:solidFill>
                <a:latin typeface="Arimo"/>
              </a:rPr>
              <a:t>: Opens new revenue streams and enhances brand reputation by promoting inclusivity.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78618" y="6523682"/>
            <a:ext cx="13225262" cy="82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6"/>
              </a:lnSpc>
              <a:spcBef>
                <a:spcPct val="0"/>
              </a:spcBef>
            </a:pPr>
            <a:r>
              <a:rPr lang="en-US" sz="2649">
                <a:solidFill>
                  <a:srgbClr val="000000"/>
                </a:solidFill>
                <a:latin typeface="Arimo Bold"/>
              </a:rPr>
              <a:t>Future Outlook:</a:t>
            </a:r>
            <a:r>
              <a:rPr lang="en-US" sz="2649">
                <a:solidFill>
                  <a:srgbClr val="000000"/>
                </a:solidFill>
                <a:latin typeface="Arimo"/>
              </a:rPr>
              <a:t> Continuous improvement through user feedback and technological advancements will keep our solution at the forefront of accessibility in the film industry.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494</Words>
  <Application>Microsoft Office PowerPoint</Application>
  <PresentationFormat>Custom</PresentationFormat>
  <Paragraphs>116</Paragraphs>
  <Slides>9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DM Sans</vt:lpstr>
      <vt:lpstr>Arimo</vt:lpstr>
      <vt:lpstr>Garet Bold</vt:lpstr>
      <vt:lpstr>Codec Pro ExtraBold</vt:lpstr>
      <vt:lpstr>Arial</vt:lpstr>
      <vt:lpstr>Calibri</vt:lpstr>
      <vt:lpstr>Garet</vt:lpstr>
      <vt:lpstr>Arimo 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Elegant Black &amp; White Thesis Defense by Slidesgo.pptx</dc:title>
  <dc:creator>Prabhaharan Sankareswaran</dc:creator>
  <cp:lastModifiedBy>Prabhaharan Sankareswaran</cp:lastModifiedBy>
  <cp:revision>2</cp:revision>
  <dcterms:created xsi:type="dcterms:W3CDTF">2006-08-16T00:00:00Z</dcterms:created>
  <dcterms:modified xsi:type="dcterms:W3CDTF">2024-06-23T03:15:50Z</dcterms:modified>
  <dc:identifier>DAGIZSoOceo</dc:identifier>
</cp:coreProperties>
</file>